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7" r:id="rId1"/>
  </p:sldMasterIdLst>
  <p:notesMasterIdLst>
    <p:notesMasterId r:id="rId18"/>
  </p:notesMasterIdLst>
  <p:sldIdLst>
    <p:sldId id="256" r:id="rId2"/>
    <p:sldId id="257" r:id="rId3"/>
    <p:sldId id="280" r:id="rId4"/>
    <p:sldId id="282" r:id="rId5"/>
    <p:sldId id="295" r:id="rId6"/>
    <p:sldId id="281" r:id="rId7"/>
    <p:sldId id="284" r:id="rId8"/>
    <p:sldId id="285" r:id="rId9"/>
    <p:sldId id="296" r:id="rId10"/>
    <p:sldId id="286" r:id="rId11"/>
    <p:sldId id="297" r:id="rId12"/>
    <p:sldId id="287" r:id="rId13"/>
    <p:sldId id="288" r:id="rId14"/>
    <p:sldId id="289" r:id="rId15"/>
    <p:sldId id="294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4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CE58A-49DD-4432-8B87-ADFFDE14CBAC}" type="datetimeFigureOut">
              <a:rPr lang="en-GB" smtClean="0"/>
              <a:t>10/07/2022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D902A-7D7A-4389-A7C4-F4BEDC8250F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451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D902A-7D7A-4389-A7C4-F4BEDC8250F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5975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D902A-7D7A-4389-A7C4-F4BEDC8250F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050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D902A-7D7A-4389-A7C4-F4BEDC8250F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498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D902A-7D7A-4389-A7C4-F4BEDC8250F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328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D902A-7D7A-4389-A7C4-F4BEDC8250F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104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D902A-7D7A-4389-A7C4-F4BEDC8250F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704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D902A-7D7A-4389-A7C4-F4BEDC8250F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855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D902A-7D7A-4389-A7C4-F4BEDC8250F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580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33960BD-7AC1-4217-9611-AAA56D3EE38F}" type="datetime4">
              <a:rPr lang="en-US" smtClean="0"/>
              <a:pPr/>
              <a:t>July 10,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‹N›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89987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July 10,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47317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33960BD-7AC1-4217-9611-AAA56D3EE38F}" type="datetime4">
              <a:rPr lang="en-US" smtClean="0"/>
              <a:pPr/>
              <a:t>July 10,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‹N›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16609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July 10,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D4AEF59-F28E-467C-9EA3-92D1CFAD475A}" type="slidenum">
              <a:rPr lang="en-US" smtClean="0"/>
              <a:pPr/>
              <a:t>‹N›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04154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33960BD-7AC1-4217-9611-AAA56D3EE38F}" type="datetime4">
              <a:rPr lang="en-US" smtClean="0"/>
              <a:pPr/>
              <a:t>July 10,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‹N›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215736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July 10, 2022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320151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July 10, 2022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688421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July 10, 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‹N›</a:t>
            </a:fld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95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July 10,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470532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33960BD-7AC1-4217-9611-AAA56D3EE38F}" type="datetime4">
              <a:rPr lang="en-US" smtClean="0"/>
              <a:pPr/>
              <a:t>July 10, 2022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‹N›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446699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July 10, 2022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355312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33960BD-7AC1-4217-9611-AAA56D3EE38F}" type="datetime4">
              <a:rPr lang="en-US" smtClean="0"/>
              <a:pPr/>
              <a:t>July 10,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‹N›</a:t>
            </a:fld>
            <a:endParaRPr lang="en-US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0925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2.tmp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mp"/><Relationship Id="rId5" Type="http://schemas.openxmlformats.org/officeDocument/2006/relationships/image" Target="../media/image24.tmp"/><Relationship Id="rId10" Type="http://schemas.openxmlformats.org/officeDocument/2006/relationships/image" Target="../media/image27.png"/><Relationship Id="rId4" Type="http://schemas.openxmlformats.org/officeDocument/2006/relationships/image" Target="../media/image23.tmp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6.tmp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tmp"/><Relationship Id="rId5" Type="http://schemas.openxmlformats.org/officeDocument/2006/relationships/image" Target="../media/image28.tmp"/><Relationship Id="rId10" Type="http://schemas.openxmlformats.org/officeDocument/2006/relationships/image" Target="../media/image33.png"/><Relationship Id="rId4" Type="http://schemas.openxmlformats.org/officeDocument/2006/relationships/image" Target="../media/image27.tmp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tmp"/><Relationship Id="rId7" Type="http://schemas.openxmlformats.org/officeDocument/2006/relationships/image" Target="../media/image190.png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33.tmp"/><Relationship Id="rId4" Type="http://schemas.openxmlformats.org/officeDocument/2006/relationships/image" Target="../media/image32.tmp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georgia.fargetta@phd.unict.it" TargetMode="External"/><Relationship Id="rId2" Type="http://schemas.openxmlformats.org/officeDocument/2006/relationships/hyperlink" Target="mailto:carolina.crespi@phd.unict.i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hyperlink" Target="mailto:mpavone@dmi.unict.it" TargetMode="External"/><Relationship Id="rId4" Type="http://schemas.openxmlformats.org/officeDocument/2006/relationships/hyperlink" Target="mailto:rocco.scollo@phd.unict.i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00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8" name="Rectangle 239">
            <a:extLst>
              <a:ext uri="{FF2B5EF4-FFF2-40B4-BE49-F238E27FC236}">
                <a16:creationId xmlns:a16="http://schemas.microsoft.com/office/drawing/2014/main" id="{5D7516A2-7173-42F1-9178-63AABF5E9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olo 11">
            <a:extLst>
              <a:ext uri="{FF2B5EF4-FFF2-40B4-BE49-F238E27FC236}">
                <a16:creationId xmlns:a16="http://schemas.microsoft.com/office/drawing/2014/main" id="{C886EF21-66A2-031A-BD49-8CB1905C8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610099"/>
            <a:ext cx="10993549" cy="1066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300" dirty="0">
                <a:latin typeface="Arial Nova Cond" panose="020B0506020202020204" pitchFamily="34" charset="0"/>
                <a:cs typeface="FreesiaUPC" panose="020B0502040204020203" pitchFamily="34" charset="-34"/>
              </a:rPr>
              <a:t>How a different ant </a:t>
            </a:r>
            <a:r>
              <a:rPr lang="en-GB" sz="3300" dirty="0" err="1">
                <a:latin typeface="Arial Nova Cond" panose="020B0506020202020204" pitchFamily="34" charset="0"/>
                <a:cs typeface="FreesiaUPC" panose="020B0502040204020203" pitchFamily="34" charset="-34"/>
              </a:rPr>
              <a:t>behavior</a:t>
            </a:r>
            <a:r>
              <a:rPr lang="en-GB" sz="3300" dirty="0">
                <a:latin typeface="Arial Nova Cond" panose="020B0506020202020204" pitchFamily="34" charset="0"/>
                <a:cs typeface="FreesiaUPC" panose="020B0502040204020203" pitchFamily="34" charset="-34"/>
              </a:rPr>
              <a:t>  affects on the performances  of the whole colony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B3B1614-D856-49D4-3C91-99ABFEA65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697215"/>
            <a:ext cx="10993546" cy="5255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900" b="1" dirty="0">
                <a:latin typeface="Arial Nova Cond" panose="020B0506020202020204" pitchFamily="34" charset="0"/>
              </a:rPr>
              <a:t>C. Crespi</a:t>
            </a:r>
            <a:r>
              <a:rPr lang="en-GB" sz="900" dirty="0">
                <a:latin typeface="Arial Nova Cond" panose="020B0506020202020204" pitchFamily="34" charset="0"/>
              </a:rPr>
              <a:t>, G. </a:t>
            </a:r>
            <a:r>
              <a:rPr lang="en-GB" sz="900" dirty="0" err="1">
                <a:latin typeface="Arial Nova Cond" panose="020B0506020202020204" pitchFamily="34" charset="0"/>
              </a:rPr>
              <a:t>Fargetta</a:t>
            </a:r>
            <a:r>
              <a:rPr lang="en-GB" sz="900" dirty="0">
                <a:latin typeface="Arial Nova Cond" panose="020B0506020202020204" pitchFamily="34" charset="0"/>
              </a:rPr>
              <a:t>, R.A. </a:t>
            </a:r>
            <a:r>
              <a:rPr lang="en-GB" sz="900" dirty="0" err="1">
                <a:latin typeface="Arial Nova Cond" panose="020B0506020202020204" pitchFamily="34" charset="0"/>
              </a:rPr>
              <a:t>Scollo</a:t>
            </a:r>
            <a:r>
              <a:rPr lang="en-GB" sz="900" dirty="0">
                <a:latin typeface="Arial Nova Cond" panose="020B0506020202020204" pitchFamily="34" charset="0"/>
              </a:rPr>
              <a:t>, M.F. </a:t>
            </a:r>
            <a:r>
              <a:rPr lang="en-GB" sz="900" dirty="0" err="1">
                <a:latin typeface="Arial Nova Cond" panose="020B0506020202020204" pitchFamily="34" charset="0"/>
              </a:rPr>
              <a:t>Pavone</a:t>
            </a:r>
            <a:endParaRPr lang="en-GB" sz="900" dirty="0">
              <a:latin typeface="Arial Nova Cond" panose="020B0506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GB" sz="900" dirty="0">
                <a:latin typeface="Arial Nova Cond" panose="020B0506020202020204" pitchFamily="34" charset="0"/>
              </a:rPr>
              <a:t>Department of Mathematics and Computer Science, University of Catania</a:t>
            </a:r>
          </a:p>
          <a:p>
            <a:pPr>
              <a:lnSpc>
                <a:spcPct val="90000"/>
              </a:lnSpc>
            </a:pPr>
            <a:endParaRPr lang="it-IT" sz="900" dirty="0">
              <a:latin typeface="Arial Nova Cond" panose="020B0506020202020204" pitchFamily="34" charset="0"/>
            </a:endParaRPr>
          </a:p>
        </p:txBody>
      </p:sp>
      <p:pic>
        <p:nvPicPr>
          <p:cNvPr id="21" name="Immagine 2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9151B18F-E96F-0B3E-2349-3868E449C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24" y="1194954"/>
            <a:ext cx="6834962" cy="2546023"/>
          </a:xfrm>
          <a:prstGeom prst="rect">
            <a:avLst/>
          </a:prstGeom>
        </p:spPr>
      </p:pic>
      <p:sp>
        <p:nvSpPr>
          <p:cNvPr id="249" name="Rectangle 241">
            <a:extLst>
              <a:ext uri="{FF2B5EF4-FFF2-40B4-BE49-F238E27FC236}">
                <a16:creationId xmlns:a16="http://schemas.microsoft.com/office/drawing/2014/main" id="{7208D89E-26A4-446C-A8CD-5B694D79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40875"/>
            <a:ext cx="7497730" cy="364918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Immagine 234">
            <a:extLst>
              <a:ext uri="{FF2B5EF4-FFF2-40B4-BE49-F238E27FC236}">
                <a16:creationId xmlns:a16="http://schemas.microsoft.com/office/drawing/2014/main" id="{5BBA8A7F-D470-4310-E1F4-3029A50CE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30" y="1758912"/>
            <a:ext cx="3033385" cy="1418107"/>
          </a:xfrm>
          <a:prstGeom prst="rect">
            <a:avLst/>
          </a:prstGeom>
        </p:spPr>
      </p:pic>
      <p:sp>
        <p:nvSpPr>
          <p:cNvPr id="250" name="Rectangle 243">
            <a:extLst>
              <a:ext uri="{FF2B5EF4-FFF2-40B4-BE49-F238E27FC236}">
                <a16:creationId xmlns:a16="http://schemas.microsoft.com/office/drawing/2014/main" id="{4C8C5F8D-BF30-43C0-83EA-DC040868E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640875"/>
            <a:ext cx="3702878" cy="364918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29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4AB35C-EA2D-B008-3BDC-6A591B3E4305}"/>
              </a:ext>
            </a:extLst>
          </p:cNvPr>
          <p:cNvSpPr txBox="1"/>
          <p:nvPr/>
        </p:nvSpPr>
        <p:spPr>
          <a:xfrm>
            <a:off x="415635" y="154767"/>
            <a:ext cx="1122218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600" dirty="0">
                <a:latin typeface="Arial Nova Cond" panose="020B0506020202020204" pitchFamily="34" charset="0"/>
              </a:rPr>
              <a:t>EXPERIMENTS AND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675313C-7DC9-8029-36A5-57019BA1C3FF}"/>
                  </a:ext>
                </a:extLst>
              </p:cNvPr>
              <p:cNvSpPr txBox="1"/>
              <p:nvPr/>
            </p:nvSpPr>
            <p:spPr>
              <a:xfrm>
                <a:off x="484909" y="692544"/>
                <a:ext cx="11222182" cy="561628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1600" b="0" i="0" dirty="0">
                    <a:effectLst/>
                    <a:latin typeface="Arial Nova Cond" panose="020B0506020202020204" pitchFamily="34" charset="0"/>
                    <a:cs typeface="Arial"/>
                  </a:rPr>
                  <a:t>We have performed the simulations by using </a:t>
                </a:r>
                <a:r>
                  <a:rPr lang="en-GB" sz="1600" b="1" i="0" dirty="0">
                    <a:effectLst/>
                    <a:latin typeface="Arial Nova Cond" panose="020B0506020202020204" pitchFamily="34" charset="0"/>
                    <a:cs typeface="Arial"/>
                  </a:rPr>
                  <a:t>two ne</a:t>
                </a:r>
                <a:r>
                  <a:rPr lang="en-GB" sz="1600" b="1" dirty="0">
                    <a:latin typeface="Arial Nova Cond" panose="020B0506020202020204" pitchFamily="34" charset="0"/>
                    <a:cs typeface="Arial"/>
                  </a:rPr>
                  <a:t>tworks</a:t>
                </a:r>
                <a:r>
                  <a:rPr lang="en-GB" sz="1600" b="0" i="0" dirty="0">
                    <a:effectLst/>
                    <a:latin typeface="Arial Nova Cond" panose="020B0506020202020204" pitchFamily="34" charset="0"/>
                    <a:cs typeface="Arial"/>
                  </a:rPr>
                  <a:t>: </a:t>
                </a:r>
                <a:endParaRPr lang="en-GB" sz="1600" dirty="0">
                  <a:latin typeface="Arial Nova Cond" panose="020B0506020202020204" pitchFamily="34" charset="0"/>
                  <a:cs typeface="Arial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b="1" i="0" dirty="0">
                    <a:effectLst/>
                    <a:latin typeface="Arial Nova Cond" panose="020B0506020202020204" pitchFamily="34" charset="0"/>
                  </a:rPr>
                  <a:t>Scenario B1</a:t>
                </a:r>
                <a:r>
                  <a:rPr lang="en-GB" sz="1600" b="0" i="0" dirty="0">
                    <a:effectLst/>
                    <a:latin typeface="Arial Nova Cond" panose="020B0506020202020204" pitchFamily="34" charset="0"/>
                  </a:rPr>
                  <a:t>: rows = 15, columns =15, (|V|= </a:t>
                </a:r>
                <a:r>
                  <a:rPr lang="en-GB" sz="1600" dirty="0">
                    <a:latin typeface="Arial Nova Cond" panose="020B0506020202020204" pitchFamily="34" charset="0"/>
                  </a:rPr>
                  <a:t>225</a:t>
                </a:r>
                <a:r>
                  <a:rPr lang="en-GB" sz="1600" b="0" i="0" dirty="0">
                    <a:effectLst/>
                    <a:latin typeface="Arial Nova Cond" panose="020B0506020202020204" pitchFamily="34" charset="0"/>
                  </a:rPr>
                  <a:t>) vertices and (|E|=</a:t>
                </a:r>
                <a:r>
                  <a:rPr lang="en-GB" sz="1600" dirty="0">
                    <a:latin typeface="Arial Nova Cond" panose="020B0506020202020204" pitchFamily="34" charset="0"/>
                  </a:rPr>
                  <a:t>348</a:t>
                </a:r>
                <a:r>
                  <a:rPr lang="en-GB" sz="1600" b="0" i="0" dirty="0">
                    <a:effectLst/>
                    <a:latin typeface="Arial Nova Cond" panose="020B0506020202020204" pitchFamily="34" charset="0"/>
                  </a:rPr>
                  <a:t> ) edge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b="1" i="0" dirty="0">
                    <a:effectLst/>
                    <a:latin typeface="Arial Nova Cond" panose="020B0506020202020204" pitchFamily="34" charset="0"/>
                  </a:rPr>
                  <a:t>Scenario B2</a:t>
                </a:r>
                <a:r>
                  <a:rPr lang="en-GB" sz="1600" b="0" i="0" dirty="0">
                    <a:effectLst/>
                    <a:latin typeface="Arial Nova Cond" panose="020B0506020202020204" pitchFamily="34" charset="0"/>
                  </a:rPr>
                  <a:t>: rows = 15, columns =15, (|V|=225 ) vertices and (|E|=495 ) edges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600" b="0" i="0" dirty="0">
                  <a:effectLst/>
                  <a:latin typeface="Arial Nova Cond" panose="020B050602020202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GB" sz="1600" dirty="0">
                    <a:latin typeface="Arial Nova Cond" panose="020B0506020202020204" pitchFamily="34" charset="0"/>
                  </a:rPr>
                  <a:t>and the following v</a:t>
                </a:r>
                <a:r>
                  <a:rPr lang="en-GB" sz="1600" b="1" dirty="0">
                    <a:latin typeface="Arial Nova Cond" panose="020B0506020202020204" pitchFamily="34" charset="0"/>
                  </a:rPr>
                  <a:t>alue parameters</a:t>
                </a:r>
                <a:r>
                  <a:rPr lang="en-GB" sz="1600" dirty="0">
                    <a:latin typeface="Arial Nova Cond" panose="020B0506020202020204" pitchFamily="34" charset="0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  <a:cs typeface="Arial"/>
                      </a:rPr>
                      <m:t>𝑵</m:t>
                    </m:r>
                    <m:r>
                      <a:rPr lang="it-IT" sz="1600" b="1" i="1" smtClean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it-IT" sz="1600" b="1" i="1" smtClean="0">
                        <a:latin typeface="Cambria Math" panose="02040503050406030204" pitchFamily="18" charset="0"/>
                        <a:cs typeface="Arial"/>
                      </a:rPr>
                      <m:t>𝟏𝟎𝟎𝟎</m:t>
                    </m:r>
                    <m:r>
                      <a:rPr lang="it-IT" sz="1600" b="1" i="1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</m:oMath>
                </a14:m>
                <a:r>
                  <a:rPr lang="en-GB" sz="1600" b="1" dirty="0">
                    <a:latin typeface="Arial Nova Cond" panose="020B0506020202020204" pitchFamily="34" charset="0"/>
                    <a:cs typeface="Arial"/>
                  </a:rPr>
                  <a:t>ants;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𝑮</m:t>
                    </m:r>
                    <m:r>
                      <a:rPr lang="it-IT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it-IT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𝟏𝟎</m:t>
                    </m:r>
                  </m:oMath>
                </a14:m>
                <a:r>
                  <a:rPr lang="en-GB" sz="1600" b="1" dirty="0">
                    <a:latin typeface="Arial Nova Cond" panose="020B0506020202020204" pitchFamily="34" charset="0"/>
                    <a:cs typeface="Arial"/>
                  </a:rPr>
                  <a:t> groups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  <a:cs typeface="Arial"/>
                          </a:rPr>
                          <m:t>𝑵</m:t>
                        </m:r>
                      </m:e>
                      <m:sub>
                        <m:r>
                          <a:rPr lang="it-IT" sz="1600" b="1" i="1" dirty="0" smtClean="0">
                            <a:latin typeface="Cambria Math" panose="02040503050406030204" pitchFamily="18" charset="0"/>
                            <a:cs typeface="Arial"/>
                          </a:rPr>
                          <m:t>𝒈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it-IT" sz="1600" b="1" i="1" smtClean="0">
                        <a:latin typeface="Cambria Math" panose="02040503050406030204" pitchFamily="18" charset="0"/>
                        <a:cs typeface="Arial"/>
                      </a:rPr>
                      <m:t>𝟏𝟎𝟎</m:t>
                    </m:r>
                    <m:r>
                      <a:rPr lang="it-IT" sz="1600" b="1" i="1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</m:oMath>
                </a14:m>
                <a:r>
                  <a:rPr lang="en-GB" sz="1600" b="1" dirty="0">
                    <a:latin typeface="Arial Nova Cond" panose="020B0506020202020204" pitchFamily="34" charset="0"/>
                    <a:cs typeface="Arial"/>
                  </a:rPr>
                  <a:t>ants;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it-IT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</m:d>
                    <m:r>
                      <a:rPr lang="it-IT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1600" b="1" dirty="0">
                    <a:latin typeface="Arial Nova Cond" panose="020B0506020202020204" pitchFamily="34" charset="0"/>
                    <a:ea typeface="Cambria Math" panose="02040503050406030204" pitchFamily="18" charset="0"/>
                  </a:rPr>
                  <a:t> each group is launched after a certain amount of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lang="en-GB" sz="1600" b="1" dirty="0">
                    <a:latin typeface="Arial Nova Cond" panose="020B0506020202020204" pitchFamily="34" charset="0"/>
                    <a:ea typeface="Cambria Math" panose="02040503050406030204" pitchFamily="18" charset="0"/>
                  </a:rPr>
                  <a:t> ticks) from the previous group; 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it-IT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l-G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×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lang="en-GB" sz="1600" b="1" dirty="0">
                    <a:latin typeface="Arial Nova Cond" panose="020B0506020202020204" pitchFamily="34" charset="0"/>
                    <a:ea typeface="Cambria Math" panose="02040503050406030204" pitchFamily="18" charset="0"/>
                  </a:rPr>
                  <a:t>, all the ants have a limited time to find the exit because of limited time resources</a:t>
                </a:r>
                <a:r>
                  <a:rPr lang="en-GB" sz="1600" dirty="0">
                    <a:latin typeface="Arial Nova Cond" panose="020B0506020202020204" pitchFamily="34" charset="0"/>
                    <a:ea typeface="Cambria Math" panose="02040503050406030204" pitchFamily="18" charset="0"/>
                  </a:rPr>
                  <a:t>;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en-GB" sz="1600" b="0" i="0" dirty="0">
                    <a:effectLst/>
                    <a:latin typeface="Arial Nova Cond" panose="020B0506020202020204" pitchFamily="34" charset="0"/>
                  </a:rPr>
                  <a:t> pheromone evaporation decay;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</m:t>
                    </m:r>
                  </m:oMath>
                </a14:m>
                <a:r>
                  <a:rPr lang="en-GB" sz="1600" b="0" i="0" dirty="0">
                    <a:effectLst/>
                    <a:latin typeface="Arial Nova Cond" panose="020B0506020202020204" pitchFamily="34" charset="0"/>
                  </a:rPr>
                  <a:t>;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600" dirty="0">
                  <a:latin typeface="Arial Nova Cond" panose="020B0506020202020204" pitchFamily="34" charset="0"/>
                  <a:ea typeface="Cambria Math" panose="020405030504060302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it-IT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it-IT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Arial Nova Cond" panose="020B0506020202020204" pitchFamily="34" charset="0"/>
                    <a:ea typeface="Cambria Math" panose="02040503050406030204" pitchFamily="18" charset="0"/>
                  </a:rPr>
                  <a:t> performing factor </a:t>
                </a:r>
                <a:r>
                  <a:rPr lang="en-GB" sz="1600" b="1" dirty="0">
                    <a:solidFill>
                      <a:schemeClr val="tx1"/>
                    </a:solidFill>
                    <a:latin typeface="Arial Nova Cond" panose="020B0506020202020204" pitchFamily="34" charset="0"/>
                    <a:ea typeface="+mn-lt"/>
                    <a:cs typeface="+mn-lt"/>
                  </a:rPr>
                  <a:t>to define the proportion of HPAs with respect to the LPAs;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1600" b="0" dirty="0">
                    <a:latin typeface="Arial Nova Cond" panose="020B0506020202020204" pitchFamily="34" charset="0"/>
                    <a:ea typeface="Cambria Math" panose="02040503050406030204" pitchFamily="18" charset="0"/>
                  </a:rPr>
                  <a:t> independent simulations for every value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b="0" dirty="0">
                    <a:latin typeface="Arial Nova Cond" panose="020B0506020202020204" pitchFamily="34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675313C-7DC9-8029-36A5-57019BA1C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09" y="692544"/>
                <a:ext cx="11222182" cy="5616281"/>
              </a:xfrm>
              <a:prstGeom prst="rect">
                <a:avLst/>
              </a:prstGeom>
              <a:blipFill>
                <a:blip r:embed="rId3"/>
                <a:stretch>
                  <a:fillRect l="-326" b="-6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9A9AAF-68A8-B7D3-A2D7-79D0D6BA6467}"/>
              </a:ext>
            </a:extLst>
          </p:cNvPr>
          <p:cNvSpPr txBox="1"/>
          <p:nvPr/>
        </p:nvSpPr>
        <p:spPr>
          <a:xfrm>
            <a:off x="11705871" y="6570214"/>
            <a:ext cx="47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Arial Nova Cond" panose="020B0506020202020204" pitchFamily="34" charset="0"/>
              </a:rPr>
              <a:t>8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\13</a:t>
            </a:r>
            <a:endParaRPr lang="en-GB" sz="1000" dirty="0">
              <a:latin typeface="Arial Nova Cond" panose="020B0506020202020204" pitchFamily="34" charset="0"/>
            </a:endParaRPr>
          </a:p>
        </p:txBody>
      </p:sp>
      <p:pic>
        <p:nvPicPr>
          <p:cNvPr id="3" name="Immagine 2" descr="Immagine che contiene testo, cruciverba&#10;&#10;Descrizione generata automaticamente">
            <a:extLst>
              <a:ext uri="{FF2B5EF4-FFF2-40B4-BE49-F238E27FC236}">
                <a16:creationId xmlns:a16="http://schemas.microsoft.com/office/drawing/2014/main" id="{2DC3AEC7-9D8E-599A-7F7B-D9A351CCC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971" y="692544"/>
            <a:ext cx="2039516" cy="199236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B080AA7-2049-64A7-720C-F0797F57324D}"/>
              </a:ext>
            </a:extLst>
          </p:cNvPr>
          <p:cNvSpPr txBox="1"/>
          <p:nvPr/>
        </p:nvSpPr>
        <p:spPr>
          <a:xfrm>
            <a:off x="8723838" y="2770249"/>
            <a:ext cx="401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effectLst/>
                <a:latin typeface="Arial Nova Cond" panose="020B0506020202020204" pitchFamily="34" charset="0"/>
                <a:cs typeface="Arial"/>
              </a:rPr>
              <a:t>B1</a:t>
            </a:r>
            <a:endParaRPr lang="en-GB" sz="12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9FC0B0E-42D3-5A7F-F43F-446853DE8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456" y="2770249"/>
            <a:ext cx="1992361" cy="199236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4056829-CEF3-C2E9-50E4-C121C3CEF717}"/>
              </a:ext>
            </a:extLst>
          </p:cNvPr>
          <p:cNvSpPr txBox="1"/>
          <p:nvPr/>
        </p:nvSpPr>
        <p:spPr>
          <a:xfrm>
            <a:off x="10440745" y="4834853"/>
            <a:ext cx="401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effectLst/>
                <a:latin typeface="Arial Nova Cond" panose="020B0506020202020204" pitchFamily="34" charset="0"/>
                <a:cs typeface="Arial"/>
              </a:rPr>
              <a:t>B2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91067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4AB35C-EA2D-B008-3BDC-6A591B3E4305}"/>
              </a:ext>
            </a:extLst>
          </p:cNvPr>
          <p:cNvSpPr txBox="1"/>
          <p:nvPr/>
        </p:nvSpPr>
        <p:spPr>
          <a:xfrm>
            <a:off x="415635" y="154767"/>
            <a:ext cx="1122218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600" dirty="0">
                <a:latin typeface="Arial Nova Cond" panose="020B0506020202020204" pitchFamily="34" charset="0"/>
              </a:rPr>
              <a:t>EXPERIMENTS AND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675313C-7DC9-8029-36A5-57019BA1C3FF}"/>
                  </a:ext>
                </a:extLst>
              </p:cNvPr>
              <p:cNvSpPr txBox="1"/>
              <p:nvPr/>
            </p:nvSpPr>
            <p:spPr>
              <a:xfrm>
                <a:off x="401779" y="1182291"/>
                <a:ext cx="3261159" cy="87158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1" dirty="0">
                          <a:latin typeface="Arial Nova Cond" panose="020B0506020202020204" pitchFamily="34" charset="0"/>
                          <a:ea typeface="Cambria Math" panose="02040503050406030204" pitchFamily="18" charset="0"/>
                        </a:rPr>
                        <m:t>LOW</m:t>
                      </m:r>
                      <m:r>
                        <m:rPr>
                          <m:nor/>
                        </m:rPr>
                        <a:rPr lang="en-GB" b="1" dirty="0">
                          <a:latin typeface="Arial Nova Cond" panose="020B0506020202020204" pitchFamily="34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GB" b="1" dirty="0">
                          <a:latin typeface="Arial Nova Cond" panose="020B0506020202020204" pitchFamily="34" charset="0"/>
                          <a:ea typeface="Cambria Math" panose="02040503050406030204" pitchFamily="18" charset="0"/>
                        </a:rPr>
                        <m:t>PHEROMONE</m:t>
                      </m:r>
                      <m:r>
                        <m:rPr>
                          <m:nor/>
                        </m:rPr>
                        <a:rPr lang="en-GB" b="1" dirty="0">
                          <a:latin typeface="Arial Nova Cond" panose="020B0506020202020204" pitchFamily="34" charset="0"/>
                          <a:ea typeface="Cambria Math" panose="02040503050406030204" pitchFamily="18" charset="0"/>
                        </a:rPr>
                        <m:t>\</m:t>
                      </m:r>
                      <m:r>
                        <m:rPr>
                          <m:nor/>
                        </m:rPr>
                        <a:rPr lang="en-GB" b="1" dirty="0">
                          <a:latin typeface="Arial Nova Cond" panose="020B0506020202020204" pitchFamily="34" charset="0"/>
                          <a:ea typeface="Cambria Math" panose="02040503050406030204" pitchFamily="18" charset="0"/>
                        </a:rPr>
                        <m:t>TRACE</m:t>
                      </m:r>
                      <m:r>
                        <m:rPr>
                          <m:nor/>
                        </m:rPr>
                        <a:rPr lang="en-GB" b="1" dirty="0">
                          <a:latin typeface="Arial Nova Cond" panose="020B0506020202020204" pitchFamily="34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1" dirty="0">
                          <a:latin typeface="Arial Nova Cond" panose="020B0506020202020204" pitchFamily="34" charset="0"/>
                          <a:ea typeface="Cambria Math" panose="02040503050406030204" pitchFamily="18" charset="0"/>
                        </a:rPr>
                        <m:t>CASE</m:t>
                      </m:r>
                    </m:oMath>
                  </m:oMathPara>
                </a14:m>
                <a:endParaRPr lang="en-GB" b="1" dirty="0">
                  <a:latin typeface="Arial Nova Cond" panose="020B0506020202020204" pitchFamily="34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=0.001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GB" dirty="0">
                    <a:latin typeface="Arial Nova Cond" panose="020B0506020202020204" pitchFamily="34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675313C-7DC9-8029-36A5-57019BA1C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9" y="1182291"/>
                <a:ext cx="3261159" cy="871585"/>
              </a:xfrm>
              <a:prstGeom prst="rect">
                <a:avLst/>
              </a:prstGeom>
              <a:blipFill>
                <a:blip r:embed="rId3"/>
                <a:stretch>
                  <a:fillRect b="-55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2E987920-30DA-FE2D-8469-DFEF4E146976}"/>
              </a:ext>
            </a:extLst>
          </p:cNvPr>
          <p:cNvSpPr txBox="1"/>
          <p:nvPr/>
        </p:nvSpPr>
        <p:spPr>
          <a:xfrm>
            <a:off x="11705871" y="6570214"/>
            <a:ext cx="47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9\13</a:t>
            </a:r>
            <a:endParaRPr lang="en-GB" sz="1000" dirty="0">
              <a:latin typeface="Arial Nova Cond" panose="020B0506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9CDDF2E-6672-BC39-17BB-8F42FECABEC9}"/>
                  </a:ext>
                </a:extLst>
              </p:cNvPr>
              <p:cNvSpPr txBox="1"/>
              <p:nvPr/>
            </p:nvSpPr>
            <p:spPr>
              <a:xfrm>
                <a:off x="8278783" y="1133048"/>
                <a:ext cx="3435927" cy="87158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1" dirty="0">
                          <a:latin typeface="Arial Nova Cond" panose="020B0506020202020204" pitchFamily="34" charset="0"/>
                          <a:ea typeface="Cambria Math" panose="02040503050406030204" pitchFamily="18" charset="0"/>
                        </a:rPr>
                        <m:t>HIGH</m:t>
                      </m:r>
                      <m:r>
                        <m:rPr>
                          <m:nor/>
                        </m:rPr>
                        <a:rPr lang="en-GB" b="1" dirty="0">
                          <a:latin typeface="Arial Nova Cond" panose="020B0506020202020204" pitchFamily="34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GB" b="1" dirty="0">
                          <a:latin typeface="Arial Nova Cond" panose="020B0506020202020204" pitchFamily="34" charset="0"/>
                          <a:ea typeface="Cambria Math" panose="02040503050406030204" pitchFamily="18" charset="0"/>
                        </a:rPr>
                        <m:t>PHEROMONE</m:t>
                      </m:r>
                      <m:r>
                        <m:rPr>
                          <m:nor/>
                        </m:rPr>
                        <a:rPr lang="en-GB" b="1" dirty="0">
                          <a:latin typeface="Arial Nova Cond" panose="020B0506020202020204" pitchFamily="34" charset="0"/>
                          <a:ea typeface="Cambria Math" panose="02040503050406030204" pitchFamily="18" charset="0"/>
                        </a:rPr>
                        <m:t>\</m:t>
                      </m:r>
                      <m:r>
                        <m:rPr>
                          <m:nor/>
                        </m:rPr>
                        <a:rPr lang="en-GB" b="1" dirty="0">
                          <a:latin typeface="Arial Nova Cond" panose="020B0506020202020204" pitchFamily="34" charset="0"/>
                          <a:ea typeface="Cambria Math" panose="02040503050406030204" pitchFamily="18" charset="0"/>
                        </a:rPr>
                        <m:t>TRACE</m:t>
                      </m:r>
                      <m:r>
                        <m:rPr>
                          <m:nor/>
                        </m:rPr>
                        <a:rPr lang="en-GB" b="1" dirty="0">
                          <a:latin typeface="Arial Nova Cond" panose="020B0506020202020204" pitchFamily="34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1" dirty="0">
                          <a:latin typeface="Arial Nova Cond" panose="020B0506020202020204" pitchFamily="34" charset="0"/>
                          <a:ea typeface="Cambria Math" panose="02040503050406030204" pitchFamily="18" charset="0"/>
                        </a:rPr>
                        <m:t>CASE</m:t>
                      </m:r>
                    </m:oMath>
                  </m:oMathPara>
                </a14:m>
                <a:endParaRPr lang="en-GB" b="1" dirty="0">
                  <a:latin typeface="Arial Nova Cond" panose="020B0506020202020204" pitchFamily="34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it-IT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  <m:r>
                      <a:rPr lang="it-IT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GB" sz="1800" dirty="0">
                    <a:latin typeface="Arial Nova Cond" panose="020B0506020202020204" pitchFamily="34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9CDDF2E-6672-BC39-17BB-8F42FECAB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783" y="1133048"/>
                <a:ext cx="3435927" cy="871585"/>
              </a:xfrm>
              <a:prstGeom prst="rect">
                <a:avLst/>
              </a:prstGeom>
              <a:blipFill>
                <a:blip r:embed="rId4"/>
                <a:stretch>
                  <a:fillRect b="-55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32E5636-62CD-F1D1-2828-CACD04DBDE51}"/>
                  </a:ext>
                </a:extLst>
              </p:cNvPr>
              <p:cNvSpPr txBox="1"/>
              <p:nvPr/>
            </p:nvSpPr>
            <p:spPr>
              <a:xfrm>
                <a:off x="4077714" y="1120375"/>
                <a:ext cx="4036572" cy="1202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Sup>
                                  <m:sSubSupPr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sup>
                                </m:sSubSup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Sup>
                                      <m:sSubSupPr>
                                        <m:ctrlPr>
                                          <a:rPr lang="it-IT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it-IT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it-IT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it-IT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p>
                                    </m:sSup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Sup>
                                      <m:sSubSupPr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it-IT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sup>
                                    </m:sSubSup>
                                  </m:e>
                                </m:nary>
                              </m:den>
                            </m:f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0                      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∉</m:t>
                            </m:r>
                            <m:sSubSup>
                              <m:sSubSupPr>
                                <m:ctrlP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eqArr>
                      </m:e>
                    </m:d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32E5636-62CD-F1D1-2828-CACD04DBD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714" y="1120375"/>
                <a:ext cx="4036572" cy="12021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C47E06-191E-ECC9-3941-6D4AFEA8776F}"/>
              </a:ext>
            </a:extLst>
          </p:cNvPr>
          <p:cNvSpPr txBox="1"/>
          <p:nvPr/>
        </p:nvSpPr>
        <p:spPr>
          <a:xfrm>
            <a:off x="7493191" y="1417162"/>
            <a:ext cx="52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Arial Nova Cond" panose="020B0506020202020204" pitchFamily="34" charset="0"/>
              </a:rPr>
              <a:t>(1)</a:t>
            </a:r>
            <a:endParaRPr lang="en-GB" sz="1400" dirty="0">
              <a:latin typeface="Arial Nova Cond" panose="020B0506020202020204" pitchFamily="34" charset="0"/>
            </a:endParaRPr>
          </a:p>
        </p:txBody>
      </p:sp>
      <p:pic>
        <p:nvPicPr>
          <p:cNvPr id="10" name="Immagine 9" descr="Immagine che contiene testo, cielo, segnale, esterni&#10;&#10;Descrizione generata automaticamente">
            <a:extLst>
              <a:ext uri="{FF2B5EF4-FFF2-40B4-BE49-F238E27FC236}">
                <a16:creationId xmlns:a16="http://schemas.microsoft.com/office/drawing/2014/main" id="{38B1C747-095F-4ED3-3CD2-C34268B4F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59" y="2446081"/>
            <a:ext cx="2451026" cy="183826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B6E825F-10A9-F5D9-25DC-69A1CB4BD43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51" b="89851" l="7283" r="96957">
                        <a14:foregroundMark x1="65326" y1="25075" x2="65326" y2="25075"/>
                        <a14:foregroundMark x1="56848" y1="38209" x2="56848" y2="38209"/>
                        <a14:foregroundMark x1="53370" y1="68060" x2="53370" y2="68060"/>
                        <a14:foregroundMark x1="42391" y1="67164" x2="42391" y2="67164"/>
                        <a14:foregroundMark x1="83370" y1="23284" x2="83370" y2="23284"/>
                        <a14:foregroundMark x1="92174" y1="19701" x2="92174" y2="19701"/>
                        <a14:foregroundMark x1="81196" y1="50149" x2="81196" y2="50149"/>
                        <a14:foregroundMark x1="75000" y1="52537" x2="75000" y2="52537"/>
                        <a14:foregroundMark x1="96957" y1="16716" x2="96957" y2="16716"/>
                        <a14:foregroundMark x1="26304" y1="54925" x2="26304" y2="54925"/>
                        <a14:foregroundMark x1="13043" y1="79403" x2="13043" y2="79403"/>
                        <a14:foregroundMark x1="7283" y1="79701" x2="7283" y2="79701"/>
                        <a14:foregroundMark x1="32609" y1="47761" x2="32609" y2="47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1" y="4860167"/>
            <a:ext cx="3404372" cy="1239636"/>
          </a:xfrm>
          <a:prstGeom prst="rect">
            <a:avLst/>
          </a:prstGeom>
        </p:spPr>
      </p:pic>
      <p:pic>
        <p:nvPicPr>
          <p:cNvPr id="13" name="Immagine 12" descr="Immagine che contiene testo, cielo, segnale, esterni&#10;&#10;Descrizione generata automaticamente">
            <a:extLst>
              <a:ext uri="{FF2B5EF4-FFF2-40B4-BE49-F238E27FC236}">
                <a16:creationId xmlns:a16="http://schemas.microsoft.com/office/drawing/2014/main" id="{C90D5670-F45F-1D30-C603-F11438CDE25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072" y="2673079"/>
            <a:ext cx="2451026" cy="183826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DC35DFE-2774-336A-4BEA-AED3E5226E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51" b="89851" l="7283" r="96957">
                        <a14:foregroundMark x1="65326" y1="25075" x2="65326" y2="25075"/>
                        <a14:foregroundMark x1="56848" y1="38209" x2="56848" y2="38209"/>
                        <a14:foregroundMark x1="53370" y1="68060" x2="53370" y2="68060"/>
                        <a14:foregroundMark x1="42391" y1="67164" x2="42391" y2="67164"/>
                        <a14:foregroundMark x1="83370" y1="23284" x2="83370" y2="23284"/>
                        <a14:foregroundMark x1="92174" y1="19701" x2="92174" y2="19701"/>
                        <a14:foregroundMark x1="81196" y1="50149" x2="81196" y2="50149"/>
                        <a14:foregroundMark x1="75000" y1="52537" x2="75000" y2="52537"/>
                        <a14:foregroundMark x1="96957" y1="16716" x2="96957" y2="16716"/>
                        <a14:foregroundMark x1="26304" y1="54925" x2="26304" y2="54925"/>
                        <a14:foregroundMark x1="13043" y1="79403" x2="13043" y2="79403"/>
                        <a14:foregroundMark x1="7283" y1="79701" x2="7283" y2="79701"/>
                        <a14:foregroundMark x1="32609" y1="47761" x2="32609" y2="47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944" y="5087165"/>
            <a:ext cx="3404372" cy="123963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720D226-F6F4-2B01-DC2E-794D0AC8D9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835" y="2659420"/>
            <a:ext cx="1865586" cy="1865586"/>
          </a:xfrm>
          <a:prstGeom prst="rect">
            <a:avLst/>
          </a:prstGeom>
        </p:spPr>
      </p:pic>
      <p:sp>
        <p:nvSpPr>
          <p:cNvPr id="17" name="Freccia in su 16">
            <a:extLst>
              <a:ext uri="{FF2B5EF4-FFF2-40B4-BE49-F238E27FC236}">
                <a16:creationId xmlns:a16="http://schemas.microsoft.com/office/drawing/2014/main" id="{597B1AB3-C4A7-E8E9-5F4C-EEDE9ABA9D70}"/>
              </a:ext>
            </a:extLst>
          </p:cNvPr>
          <p:cNvSpPr/>
          <p:nvPr/>
        </p:nvSpPr>
        <p:spPr>
          <a:xfrm>
            <a:off x="277085" y="3565789"/>
            <a:ext cx="518238" cy="784475"/>
          </a:xfrm>
          <a:prstGeom prst="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ccia in su 17">
            <a:extLst>
              <a:ext uri="{FF2B5EF4-FFF2-40B4-BE49-F238E27FC236}">
                <a16:creationId xmlns:a16="http://schemas.microsoft.com/office/drawing/2014/main" id="{0A72AB5A-20B5-43CD-A412-AD872F3B36B5}"/>
              </a:ext>
            </a:extLst>
          </p:cNvPr>
          <p:cNvSpPr/>
          <p:nvPr/>
        </p:nvSpPr>
        <p:spPr>
          <a:xfrm>
            <a:off x="7699510" y="5412313"/>
            <a:ext cx="518238" cy="784475"/>
          </a:xfrm>
          <a:prstGeom prst="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ccia in su 18">
            <a:extLst>
              <a:ext uri="{FF2B5EF4-FFF2-40B4-BE49-F238E27FC236}">
                <a16:creationId xmlns:a16="http://schemas.microsoft.com/office/drawing/2014/main" id="{F62D2CFB-E6A9-5FA4-C6FD-EEC727EF1923}"/>
              </a:ext>
            </a:extLst>
          </p:cNvPr>
          <p:cNvSpPr/>
          <p:nvPr/>
        </p:nvSpPr>
        <p:spPr>
          <a:xfrm rot="10800000">
            <a:off x="263229" y="4990180"/>
            <a:ext cx="518238" cy="78447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ccia in su 19">
            <a:extLst>
              <a:ext uri="{FF2B5EF4-FFF2-40B4-BE49-F238E27FC236}">
                <a16:creationId xmlns:a16="http://schemas.microsoft.com/office/drawing/2014/main" id="{3AE04CFE-1F97-22C9-DDD5-9D6CB00698ED}"/>
              </a:ext>
            </a:extLst>
          </p:cNvPr>
          <p:cNvSpPr/>
          <p:nvPr/>
        </p:nvSpPr>
        <p:spPr>
          <a:xfrm rot="10800000">
            <a:off x="8019664" y="3858498"/>
            <a:ext cx="518238" cy="78447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D1918A5-14E3-4EDF-F379-42C13053DD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05" y="4416375"/>
            <a:ext cx="995938" cy="995938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9612577-4B87-7443-C647-A62D85F19724}"/>
              </a:ext>
            </a:extLst>
          </p:cNvPr>
          <p:cNvSpPr txBox="1"/>
          <p:nvPr/>
        </p:nvSpPr>
        <p:spPr>
          <a:xfrm>
            <a:off x="415635" y="716703"/>
            <a:ext cx="11290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Arial Nova Cond" panose="020B0506020202020204" pitchFamily="34" charset="0"/>
              </a:rPr>
              <a:t>We have considered the following cases:</a:t>
            </a:r>
            <a:endParaRPr lang="en-GB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082FAA8-C491-03AA-AC27-C4E3FCCDCD7A}"/>
              </a:ext>
            </a:extLst>
          </p:cNvPr>
          <p:cNvSpPr txBox="1"/>
          <p:nvPr/>
        </p:nvSpPr>
        <p:spPr>
          <a:xfrm>
            <a:off x="2561993" y="2349913"/>
            <a:ext cx="138359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rial Nova Cond" panose="020B0506020202020204" pitchFamily="34" charset="0"/>
              </a:rPr>
              <a:t>Objective information</a:t>
            </a:r>
            <a:endParaRPr lang="en-GB" b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FB5E076-E8E2-EF3B-152D-FDB9FF603F54}"/>
              </a:ext>
            </a:extLst>
          </p:cNvPr>
          <p:cNvSpPr txBox="1"/>
          <p:nvPr/>
        </p:nvSpPr>
        <p:spPr>
          <a:xfrm>
            <a:off x="10123916" y="2550806"/>
            <a:ext cx="138359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rial Nova Cond" panose="020B0506020202020204" pitchFamily="34" charset="0"/>
              </a:rPr>
              <a:t>Objective information</a:t>
            </a:r>
            <a:endParaRPr lang="en-GB" b="1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83B66D1-CB5E-01AB-7B84-FE0A7D510389}"/>
              </a:ext>
            </a:extLst>
          </p:cNvPr>
          <p:cNvSpPr txBox="1"/>
          <p:nvPr/>
        </p:nvSpPr>
        <p:spPr>
          <a:xfrm>
            <a:off x="2671971" y="5828008"/>
            <a:ext cx="18205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rial Nova Cond" panose="020B0506020202020204" pitchFamily="34" charset="0"/>
              </a:rPr>
              <a:t>trace\pheromone</a:t>
            </a:r>
            <a:endParaRPr lang="en-GB" b="1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993D304-214F-AB8F-614B-744018EDCA58}"/>
              </a:ext>
            </a:extLst>
          </p:cNvPr>
          <p:cNvSpPr txBox="1"/>
          <p:nvPr/>
        </p:nvSpPr>
        <p:spPr>
          <a:xfrm>
            <a:off x="9516116" y="6196788"/>
            <a:ext cx="18205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rial Nova Cond" panose="020B0506020202020204" pitchFamily="34" charset="0"/>
              </a:rPr>
              <a:t>trace\pheromone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69842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EAA425D-6501-4EB3-8D63-CF89C941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D69A94-D183-49E0-B81C-09B31CEBC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C2A700A-2259-465D-AAD8-28740D011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04F4639-D3EB-4CC3-8C16-606EB8F2E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4950F31-E0C8-463D-8DB3-809EFE17E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02D26C8-DEDB-4270-9403-6100320EE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8134" y="638173"/>
            <a:ext cx="3686129" cy="282842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E911D93-B0B2-5085-4B45-B3982C04E5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722"/>
          <a:stretch/>
        </p:blipFill>
        <p:spPr>
          <a:xfrm>
            <a:off x="4735396" y="796624"/>
            <a:ext cx="3032730" cy="25036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57C2264-E95D-4675-AA08-E318E689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755" y="638174"/>
            <a:ext cx="3680469" cy="282842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7F8BFE-EC14-4F49-A4F5-57E980576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5022" y="3568646"/>
            <a:ext cx="3686129" cy="282842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screenshot, schermo&#10;&#10;Descrizione generata automaticamente">
            <a:extLst>
              <a:ext uri="{FF2B5EF4-FFF2-40B4-BE49-F238E27FC236}">
                <a16:creationId xmlns:a16="http://schemas.microsoft.com/office/drawing/2014/main" id="{87687B38-6033-1364-FCAD-AD1A2F7B1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250" y="796624"/>
            <a:ext cx="2989373" cy="25036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74D8E1B-7FAA-46DA-B829-0F467E8CF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5563" y="3568647"/>
            <a:ext cx="3680469" cy="282842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AD1DE22-10B6-4DE9-82D1-B03271ABE7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"/>
          <a:stretch/>
        </p:blipFill>
        <p:spPr>
          <a:xfrm>
            <a:off x="4735396" y="3748087"/>
            <a:ext cx="2975784" cy="25035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F2D0ABC-6420-E93E-EFF5-F67AB7B553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2"/>
          <a:stretch/>
        </p:blipFill>
        <p:spPr>
          <a:xfrm>
            <a:off x="8543250" y="3731058"/>
            <a:ext cx="3033880" cy="2503599"/>
          </a:xfrm>
          <a:prstGeom prst="rect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58554A7-4806-0E3E-6C8E-41ADDA7D0AB2}"/>
              </a:ext>
            </a:extLst>
          </p:cNvPr>
          <p:cNvSpPr txBox="1"/>
          <p:nvPr/>
        </p:nvSpPr>
        <p:spPr>
          <a:xfrm>
            <a:off x="415635" y="154767"/>
            <a:ext cx="1122218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600" dirty="0">
                <a:latin typeface="Arial Nova Cond" panose="020B0506020202020204" pitchFamily="34" charset="0"/>
              </a:rPr>
              <a:t>EXPERIMENTS AND RESULTS: GROUP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787A1405-6578-4173-85C7-F14302EA7F9D}"/>
                  </a:ext>
                </a:extLst>
              </p:cNvPr>
              <p:cNvSpPr txBox="1"/>
              <p:nvPr/>
            </p:nvSpPr>
            <p:spPr>
              <a:xfrm>
                <a:off x="4963694" y="6421162"/>
                <a:ext cx="2519188" cy="375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=0.001</m:t>
                    </m:r>
                    <m:r>
                      <a:rPr lang="it-IT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  <m:r>
                      <a:rPr lang="it-IT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GB" sz="1400" dirty="0">
                    <a:latin typeface="Arial Nova Cond" panose="020B0506020202020204" pitchFamily="34" charset="0"/>
                    <a:ea typeface="Cambria Math" panose="02040503050406030204" pitchFamily="18" charset="0"/>
                  </a:rPr>
                  <a:t> </a:t>
                </a:r>
                <a:endParaRPr lang="en-GB" sz="1400" b="1" dirty="0">
                  <a:latin typeface="Arial Nova Cond" panose="020B0506020202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787A1405-6578-4173-85C7-F14302EA7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694" y="6421162"/>
                <a:ext cx="2519188" cy="375231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77C23706-F093-ACCF-044E-2D6D57CEF842}"/>
                  </a:ext>
                </a:extLst>
              </p:cNvPr>
              <p:cNvSpPr txBox="1"/>
              <p:nvPr/>
            </p:nvSpPr>
            <p:spPr>
              <a:xfrm>
                <a:off x="8778342" y="6401885"/>
                <a:ext cx="2519188" cy="375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  <m:r>
                      <a:rPr lang="it-IT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  <m:r>
                      <a:rPr lang="it-IT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GB" sz="1400" dirty="0">
                    <a:latin typeface="Arial Nova Cond" panose="020B0506020202020204" pitchFamily="34" charset="0"/>
                    <a:ea typeface="Cambria Math" panose="02040503050406030204" pitchFamily="18" charset="0"/>
                  </a:rPr>
                  <a:t> </a:t>
                </a:r>
                <a:endParaRPr lang="en-GB" sz="1400" b="1" dirty="0">
                  <a:latin typeface="Arial Nova Cond" panose="020B0506020202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77C23706-F093-ACCF-044E-2D6D57CEF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342" y="6401885"/>
                <a:ext cx="2519188" cy="375231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8D4B2DDE-83BD-39E6-C746-0B4E7ACA0AA1}"/>
              </a:ext>
            </a:extLst>
          </p:cNvPr>
          <p:cNvSpPr txBox="1"/>
          <p:nvPr/>
        </p:nvSpPr>
        <p:spPr>
          <a:xfrm>
            <a:off x="415634" y="638173"/>
            <a:ext cx="378375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Arial Nova Cond" panose="020B0506020202020204" pitchFamily="34" charset="0"/>
              </a:rPr>
              <a:t>H</a:t>
            </a:r>
            <a:r>
              <a:rPr lang="en-GB" sz="1400" b="1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eat map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latin typeface="Arial Nova Cond" panose="020B0506020202020204" pitchFamily="34" charset="0"/>
              </a:rPr>
              <a:t>x-axis: performing 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latin typeface="Arial Nova Cond" panose="020B0506020202020204" pitchFamily="34" charset="0"/>
              </a:rPr>
              <a:t>y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-axis: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latin typeface="Arial Nova Cond" panose="020B0506020202020204" pitchFamily="34" charset="0"/>
              </a:rPr>
              <a:t>legend: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the lighter the blue is the higher the value of the number of ants is, and vice versa.</a:t>
            </a:r>
            <a:r>
              <a:rPr lang="en-GB" sz="1400" dirty="0">
                <a:solidFill>
                  <a:srgbClr val="000000"/>
                </a:solidFill>
                <a:latin typeface="Arial Nova Cond" panose="020B0506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latin typeface="Arial Nova Cond" panose="020B0506020202020204" pitchFamily="34" charset="0"/>
              </a:rPr>
              <a:t>a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bsence of colour: no ants have reached the exit.</a:t>
            </a:r>
            <a:endParaRPr lang="en-GB" sz="1400" dirty="0">
              <a:latin typeface="Arial Nova Cond" panose="020B0506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226B6350-A198-0D1A-78A5-2F3C2C8135D4}"/>
                  </a:ext>
                </a:extLst>
              </p:cNvPr>
              <p:cNvSpPr txBox="1"/>
              <p:nvPr/>
            </p:nvSpPr>
            <p:spPr>
              <a:xfrm>
                <a:off x="482600" y="2284561"/>
                <a:ext cx="3289823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b="1" dirty="0">
                    <a:latin typeface="Arial Nova Cond" panose="020B0506020202020204" pitchFamily="34" charset="0"/>
                  </a:rPr>
                  <a:t>LOW TRACE CONFIGURATION</a:t>
                </a:r>
              </a:p>
              <a:p>
                <a:endParaRPr lang="en-GB" sz="1400" dirty="0">
                  <a:latin typeface="Arial Nova Cond" panose="020B0506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Arial Nova Cond" panose="020B0506020202020204" pitchFamily="34" charset="0"/>
                  </a:rPr>
                  <a:t>best results are for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GB" sz="1400" dirty="0">
                    <a:latin typeface="Arial Nova Cond" panose="020B0506020202020204" pitchFamily="34" charset="0"/>
                  </a:rPr>
                  <a:t> in B1 and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GB" sz="1400" dirty="0">
                    <a:latin typeface="Arial Nova Cond" panose="020B0506020202020204" pitchFamily="34" charset="0"/>
                  </a:rPr>
                  <a:t> in B2;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1400" b="1" dirty="0">
                    <a:solidFill>
                      <a:srgbClr val="C00000"/>
                    </a:solidFill>
                    <a:latin typeface="Arial Nova Cond" panose="020B0506020202020204" pitchFamily="34" charset="0"/>
                  </a:rPr>
                  <a:t>the more HPAs are present the better the performances of the colony will be;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Arial Nova Cond" panose="020B0506020202020204" pitchFamily="34" charset="0"/>
                  </a:rPr>
                  <a:t>last groups exploit better the information left by the first in B1 and not in B2.</a:t>
                </a:r>
              </a:p>
            </p:txBody>
          </p:sp>
        </mc:Choice>
        <mc:Fallback xmlns=""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226B6350-A198-0D1A-78A5-2F3C2C813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00" y="2284561"/>
                <a:ext cx="3289823" cy="2246769"/>
              </a:xfrm>
              <a:prstGeom prst="rect">
                <a:avLst/>
              </a:prstGeom>
              <a:blipFill>
                <a:blip r:embed="rId9"/>
                <a:stretch>
                  <a:fillRect l="-556" t="-543" b="-19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F53B8668-FB09-DE86-B308-F7382B7B30ED}"/>
                  </a:ext>
                </a:extLst>
              </p:cNvPr>
              <p:cNvSpPr txBox="1"/>
              <p:nvPr/>
            </p:nvSpPr>
            <p:spPr>
              <a:xfrm>
                <a:off x="462024" y="4505496"/>
                <a:ext cx="3310400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b="1" dirty="0">
                    <a:latin typeface="Arial Nova Cond" panose="020B0506020202020204" pitchFamily="34" charset="0"/>
                  </a:rPr>
                  <a:t>HIGH TRACE CONFIGURATION</a:t>
                </a:r>
              </a:p>
              <a:p>
                <a:r>
                  <a:rPr lang="en-GB" sz="1400" b="1" dirty="0">
                    <a:solidFill>
                      <a:srgbClr val="C00000"/>
                    </a:solidFill>
                    <a:latin typeface="Arial Nova Cond" panose="020B0506020202020204" pitchFamily="34" charset="0"/>
                  </a:rPr>
                  <a:t>best results are for values of </a:t>
                </a:r>
                <a14:m>
                  <m:oMath xmlns:m="http://schemas.openxmlformats.org/officeDocument/2006/math">
                    <m:r>
                      <a:rPr lang="it-IT" sz="1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it-IT" sz="1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1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it-IT" sz="1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it-IT" sz="1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it-IT" sz="1400" b="1" dirty="0">
                    <a:solidFill>
                      <a:srgbClr val="C00000"/>
                    </a:solidFill>
                    <a:latin typeface="Arial Nova Cond" panose="020B0506020202020204" pitchFamily="34" charset="0"/>
                    <a:ea typeface="Cambria Math" panose="02040503050406030204" pitchFamily="18" charset="0"/>
                  </a:rPr>
                  <a:t> </a:t>
                </a:r>
                <a:endParaRPr lang="en-GB" sz="1400" dirty="0">
                  <a:latin typeface="Arial Nova Cond" panose="020B0506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400" b="0" dirty="0">
                    <a:latin typeface="Arial Nova Cond" panose="020B0506020202020204" pitchFamily="34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GB" sz="1400" dirty="0">
                    <a:latin typeface="Arial Nova Cond" panose="020B0506020202020204" pitchFamily="34" charset="0"/>
                  </a:rPr>
                  <a:t> in B1 and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GB" sz="1400" dirty="0">
                    <a:latin typeface="Arial Nova Cond" panose="020B0506020202020204" pitchFamily="34" charset="0"/>
                  </a:rPr>
                  <a:t> in B2); </a:t>
                </a:r>
                <a:endParaRPr lang="it-IT" sz="1400" b="0" dirty="0">
                  <a:latin typeface="Arial Nova Cond" panose="020B0506020202020204" pitchFamily="34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Arial Nova Cond" panose="020B0506020202020204" pitchFamily="34" charset="0"/>
                  </a:rPr>
                  <a:t>the more HPAs are present the better the performances of the colony will be;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1400" b="1" dirty="0">
                    <a:solidFill>
                      <a:srgbClr val="C00000"/>
                    </a:solidFill>
                    <a:latin typeface="Arial Nova Cond" panose="020B0506020202020204" pitchFamily="34" charset="0"/>
                  </a:rPr>
                  <a:t>the presence of LPAs helps the colony to achieve better results</a:t>
                </a:r>
                <a:r>
                  <a:rPr lang="en-GB" sz="1400" dirty="0">
                    <a:solidFill>
                      <a:srgbClr val="C00000"/>
                    </a:solidFill>
                    <a:latin typeface="Arial Nova Cond" panose="020B0506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F53B8668-FB09-DE86-B308-F7382B7B3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24" y="4505496"/>
                <a:ext cx="3310400" cy="1815882"/>
              </a:xfrm>
              <a:prstGeom prst="rect">
                <a:avLst/>
              </a:prstGeom>
              <a:blipFill>
                <a:blip r:embed="rId10"/>
                <a:stretch>
                  <a:fillRect l="-552" t="-671" b="-26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ECA74828-5CC1-13AD-7CD2-50CD5183F085}"/>
              </a:ext>
            </a:extLst>
          </p:cNvPr>
          <p:cNvCxnSpPr>
            <a:cxnSpLocks/>
          </p:cNvCxnSpPr>
          <p:nvPr/>
        </p:nvCxnSpPr>
        <p:spPr>
          <a:xfrm>
            <a:off x="6791196" y="400290"/>
            <a:ext cx="0" cy="6032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2 75">
            <a:extLst>
              <a:ext uri="{FF2B5EF4-FFF2-40B4-BE49-F238E27FC236}">
                <a16:creationId xmlns:a16="http://schemas.microsoft.com/office/drawing/2014/main" id="{DD194EC7-F69C-66E5-43E8-1CA1A926C9AD}"/>
              </a:ext>
            </a:extLst>
          </p:cNvPr>
          <p:cNvCxnSpPr>
            <a:cxnSpLocks/>
          </p:cNvCxnSpPr>
          <p:nvPr/>
        </p:nvCxnSpPr>
        <p:spPr>
          <a:xfrm>
            <a:off x="6952845" y="3568646"/>
            <a:ext cx="0" cy="4641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A77BEB1B-957D-FDF2-4BB7-5B51500A889D}"/>
              </a:ext>
            </a:extLst>
          </p:cNvPr>
          <p:cNvCxnSpPr>
            <a:cxnSpLocks/>
          </p:cNvCxnSpPr>
          <p:nvPr/>
        </p:nvCxnSpPr>
        <p:spPr>
          <a:xfrm>
            <a:off x="10605842" y="548640"/>
            <a:ext cx="0" cy="5008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6EC7601A-7898-E5D1-101A-FB568D4CDBB1}"/>
              </a:ext>
            </a:extLst>
          </p:cNvPr>
          <p:cNvCxnSpPr>
            <a:cxnSpLocks/>
          </p:cNvCxnSpPr>
          <p:nvPr/>
        </p:nvCxnSpPr>
        <p:spPr>
          <a:xfrm>
            <a:off x="10037936" y="5336545"/>
            <a:ext cx="0" cy="5776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C751CAB-7813-8B28-2157-A2C5CE41EDAC}"/>
              </a:ext>
            </a:extLst>
          </p:cNvPr>
          <p:cNvSpPr txBox="1"/>
          <p:nvPr/>
        </p:nvSpPr>
        <p:spPr>
          <a:xfrm>
            <a:off x="11705871" y="6570214"/>
            <a:ext cx="47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Arial Nova Cond" panose="020B0506020202020204" pitchFamily="34" charset="0"/>
              </a:rPr>
              <a:t>10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\13</a:t>
            </a:r>
            <a:endParaRPr lang="en-GB" sz="1000" dirty="0">
              <a:latin typeface="Arial Nova Cond" panose="020B0506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FCC48C8-EA3B-CD69-F97E-8A910B579093}"/>
              </a:ext>
            </a:extLst>
          </p:cNvPr>
          <p:cNvSpPr txBox="1"/>
          <p:nvPr/>
        </p:nvSpPr>
        <p:spPr>
          <a:xfrm>
            <a:off x="7316621" y="3079260"/>
            <a:ext cx="668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FFC000"/>
                </a:solidFill>
                <a:latin typeface="Arial Nova Cond" panose="020B0506020202020204" pitchFamily="34" charset="0"/>
              </a:rPr>
              <a:t>ACO</a:t>
            </a:r>
            <a:endParaRPr lang="en-GB" sz="1200" b="1" dirty="0">
              <a:solidFill>
                <a:srgbClr val="FFC000"/>
              </a:solidFill>
              <a:latin typeface="Arial Nova Cond" panose="020B050602020202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C358C2C-5312-ACA9-E93C-3843A747F4E1}"/>
              </a:ext>
            </a:extLst>
          </p:cNvPr>
          <p:cNvSpPr/>
          <p:nvPr/>
        </p:nvSpPr>
        <p:spPr>
          <a:xfrm>
            <a:off x="6877226" y="943813"/>
            <a:ext cx="262079" cy="2163902"/>
          </a:xfrm>
          <a:prstGeom prst="rect">
            <a:avLst/>
          </a:prstGeom>
          <a:noFill/>
          <a:ln>
            <a:solidFill>
              <a:srgbClr val="FFE48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35D15905-9C48-081B-9D37-FD48DAC1290E}"/>
              </a:ext>
            </a:extLst>
          </p:cNvPr>
          <p:cNvSpPr/>
          <p:nvPr/>
        </p:nvSpPr>
        <p:spPr>
          <a:xfrm>
            <a:off x="10660076" y="916103"/>
            <a:ext cx="262079" cy="2163902"/>
          </a:xfrm>
          <a:prstGeom prst="rect">
            <a:avLst/>
          </a:prstGeom>
          <a:noFill/>
          <a:ln>
            <a:solidFill>
              <a:srgbClr val="FFE48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06E97B2C-EBB9-AF9E-303F-310E3636862A}"/>
              </a:ext>
            </a:extLst>
          </p:cNvPr>
          <p:cNvSpPr/>
          <p:nvPr/>
        </p:nvSpPr>
        <p:spPr>
          <a:xfrm>
            <a:off x="6835658" y="3894835"/>
            <a:ext cx="262079" cy="2163902"/>
          </a:xfrm>
          <a:prstGeom prst="rect">
            <a:avLst/>
          </a:prstGeom>
          <a:noFill/>
          <a:ln>
            <a:solidFill>
              <a:srgbClr val="FFE48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8D3FC94C-8D8A-D6FC-DEF4-53ED394EDB5C}"/>
              </a:ext>
            </a:extLst>
          </p:cNvPr>
          <p:cNvSpPr/>
          <p:nvPr/>
        </p:nvSpPr>
        <p:spPr>
          <a:xfrm>
            <a:off x="10687231" y="3880978"/>
            <a:ext cx="262079" cy="2163902"/>
          </a:xfrm>
          <a:prstGeom prst="rect">
            <a:avLst/>
          </a:prstGeom>
          <a:noFill/>
          <a:ln>
            <a:solidFill>
              <a:srgbClr val="FFE48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F72A655-466A-8DEA-CD73-E3051AC2DD6F}"/>
              </a:ext>
            </a:extLst>
          </p:cNvPr>
          <p:cNvSpPr txBox="1"/>
          <p:nvPr/>
        </p:nvSpPr>
        <p:spPr>
          <a:xfrm>
            <a:off x="7078123" y="6005490"/>
            <a:ext cx="668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FFC000"/>
                </a:solidFill>
                <a:latin typeface="Arial Nova Cond" panose="020B0506020202020204" pitchFamily="34" charset="0"/>
              </a:rPr>
              <a:t>ACO</a:t>
            </a:r>
            <a:endParaRPr lang="en-GB" sz="1200" b="1" dirty="0">
              <a:solidFill>
                <a:srgbClr val="FFC000"/>
              </a:solidFill>
              <a:latin typeface="Arial Nova Cond" panose="020B0506020202020204" pitchFamily="34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DB12F5B6-BAE6-83FC-6C36-6AE8E48F417F}"/>
              </a:ext>
            </a:extLst>
          </p:cNvPr>
          <p:cNvSpPr txBox="1"/>
          <p:nvPr/>
        </p:nvSpPr>
        <p:spPr>
          <a:xfrm>
            <a:off x="10834495" y="3051099"/>
            <a:ext cx="668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FFC000"/>
                </a:solidFill>
                <a:latin typeface="Arial Nova Cond" panose="020B0506020202020204" pitchFamily="34" charset="0"/>
              </a:rPr>
              <a:t>ACO</a:t>
            </a:r>
            <a:endParaRPr lang="en-GB" sz="1200" b="1" dirty="0">
              <a:solidFill>
                <a:srgbClr val="FFC000"/>
              </a:solidFill>
              <a:latin typeface="Arial Nova Cond" panose="020B0506020202020204" pitchFamily="34" charset="0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31C6D6A-D97B-9254-635C-BAF81C412646}"/>
              </a:ext>
            </a:extLst>
          </p:cNvPr>
          <p:cNvSpPr txBox="1"/>
          <p:nvPr/>
        </p:nvSpPr>
        <p:spPr>
          <a:xfrm>
            <a:off x="10899678" y="6015509"/>
            <a:ext cx="668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FFC000"/>
                </a:solidFill>
                <a:latin typeface="Arial Nova Cond" panose="020B0506020202020204" pitchFamily="34" charset="0"/>
              </a:rPr>
              <a:t>ACO</a:t>
            </a:r>
            <a:endParaRPr lang="en-GB" sz="1200" b="1" dirty="0">
              <a:solidFill>
                <a:srgbClr val="FFC000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80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AA425D-6501-4EB3-8D63-CF89C941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D69A94-D183-49E0-B81C-09B31CEBC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2A700A-2259-465D-AAD8-28740D011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4F4639-D3EB-4CC3-8C16-606EB8F2E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4950F31-E0C8-463D-8DB3-809EFE17E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2D26C8-DEDB-4270-9403-6100320EE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8134" y="638173"/>
            <a:ext cx="3686129" cy="282842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7C2264-E95D-4675-AA08-E318E689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755" y="638174"/>
            <a:ext cx="3680469" cy="282842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EE6873-ECFC-70A7-4203-11DBCD5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531" y="765547"/>
            <a:ext cx="3546957" cy="248286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47F8BFE-EC14-4F49-A4F5-57E980576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5022" y="3568646"/>
            <a:ext cx="3686129" cy="282842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C239C55-F4CA-375E-9E76-488233EE2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862" y="3717197"/>
            <a:ext cx="3536441" cy="24843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74D8E1B-7FAA-46DA-B829-0F467E8CF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5563" y="3568647"/>
            <a:ext cx="3680469" cy="282842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6B37AF8-8CEC-92BF-D4A7-DFE1EB8F6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121" y="804944"/>
            <a:ext cx="3546957" cy="247400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34F56F7-8593-C9E5-6634-996A9435DB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899" y="3707900"/>
            <a:ext cx="3512179" cy="2493647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B2EBE62-46D5-85C4-3EFF-CC79691EFDF9}"/>
              </a:ext>
            </a:extLst>
          </p:cNvPr>
          <p:cNvSpPr txBox="1"/>
          <p:nvPr/>
        </p:nvSpPr>
        <p:spPr>
          <a:xfrm>
            <a:off x="415635" y="154767"/>
            <a:ext cx="1122218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600" dirty="0">
                <a:latin typeface="Arial Nova Cond" panose="020B0506020202020204" pitchFamily="34" charset="0"/>
              </a:rPr>
              <a:t>EXPERIMENTS AND RESULTS: OVERALL ANALYSIS – PATH COST AND RESOLUTION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0AB11F81-0365-4A44-7901-503985F3B0D3}"/>
                  </a:ext>
                </a:extLst>
              </p:cNvPr>
              <p:cNvSpPr txBox="1"/>
              <p:nvPr/>
            </p:nvSpPr>
            <p:spPr>
              <a:xfrm>
                <a:off x="8778342" y="6401885"/>
                <a:ext cx="2519188" cy="375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  <m:r>
                      <a:rPr lang="it-IT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  <m:r>
                      <a:rPr lang="it-IT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GB" sz="1400" dirty="0">
                    <a:latin typeface="Arial Nova Cond" panose="020B0506020202020204" pitchFamily="34" charset="0"/>
                    <a:ea typeface="Cambria Math" panose="02040503050406030204" pitchFamily="18" charset="0"/>
                  </a:rPr>
                  <a:t> </a:t>
                </a:r>
                <a:endParaRPr lang="en-GB" sz="1400" b="1" dirty="0">
                  <a:latin typeface="Arial Nova Cond" panose="020B0506020202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0AB11F81-0365-4A44-7901-503985F3B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342" y="6401885"/>
                <a:ext cx="2519188" cy="375231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E46791B-E51F-0551-020C-61379CFAC993}"/>
                  </a:ext>
                </a:extLst>
              </p:cNvPr>
              <p:cNvSpPr txBox="1"/>
              <p:nvPr/>
            </p:nvSpPr>
            <p:spPr>
              <a:xfrm>
                <a:off x="4963694" y="6421162"/>
                <a:ext cx="2519188" cy="375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=0.001</m:t>
                    </m:r>
                    <m:r>
                      <a:rPr lang="it-IT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  <m:r>
                      <a:rPr lang="it-IT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GB" sz="1400" dirty="0">
                    <a:latin typeface="Arial Nova Cond" panose="020B0506020202020204" pitchFamily="34" charset="0"/>
                    <a:ea typeface="Cambria Math" panose="02040503050406030204" pitchFamily="18" charset="0"/>
                  </a:rPr>
                  <a:t> </a:t>
                </a:r>
                <a:endParaRPr lang="en-GB" sz="1400" b="1" dirty="0">
                  <a:latin typeface="Arial Nova Cond" panose="020B0506020202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E46791B-E51F-0551-020C-61379CFAC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694" y="6421162"/>
                <a:ext cx="2519188" cy="375231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E7C308C-3809-B4BC-CD16-3D695005A2AD}"/>
              </a:ext>
            </a:extLst>
          </p:cNvPr>
          <p:cNvSpPr txBox="1"/>
          <p:nvPr/>
        </p:nvSpPr>
        <p:spPr>
          <a:xfrm>
            <a:off x="482600" y="638173"/>
            <a:ext cx="36672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Arial Nova Cond" panose="020B0506020202020204" pitchFamily="34" charset="0"/>
              </a:rPr>
              <a:t> Plots and inset plots (5)</a:t>
            </a:r>
            <a:endParaRPr lang="en-GB" sz="1400" b="1" i="0" dirty="0">
              <a:solidFill>
                <a:srgbClr val="000000"/>
              </a:solidFill>
              <a:effectLst/>
              <a:latin typeface="Arial Nova Cond" panose="020B0506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latin typeface="Arial Nova Cond" panose="020B0506020202020204" pitchFamily="34" charset="0"/>
              </a:rPr>
              <a:t>x-axis: performing 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latin typeface="Arial Nova Cond" panose="020B0506020202020204" pitchFamily="34" charset="0"/>
              </a:rPr>
              <a:t>y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-axis: resolution time\path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8DE85667-5B68-3D4F-0791-6E4042BF80BA}"/>
                  </a:ext>
                </a:extLst>
              </p:cNvPr>
              <p:cNvSpPr txBox="1"/>
              <p:nvPr/>
            </p:nvSpPr>
            <p:spPr>
              <a:xfrm>
                <a:off x="413710" y="1749030"/>
                <a:ext cx="3549155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b="1" dirty="0">
                    <a:latin typeface="Arial Nova Cond" panose="020B0506020202020204" pitchFamily="34" charset="0"/>
                  </a:rPr>
                  <a:t>LOW TRACE CONFIGURATION</a:t>
                </a:r>
              </a:p>
              <a:p>
                <a:endParaRPr lang="en-GB" sz="1400" dirty="0">
                  <a:latin typeface="Arial Nova Cond" panose="020B0506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Arial Nova Cond" panose="020B0506020202020204" pitchFamily="34" charset="0"/>
                  </a:rPr>
                  <a:t>the resolution time and the path cost are minimum for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=1.0</m:t>
                    </m:r>
                    <m:r>
                      <a:rPr lang="it-IT" sz="14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GB" sz="1400" dirty="0">
                  <a:latin typeface="Arial Nova Cond" panose="020B0506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1400" b="1" dirty="0">
                    <a:solidFill>
                      <a:srgbClr val="C00000"/>
                    </a:solidFill>
                    <a:latin typeface="Arial Nova Cond" panose="020B0506020202020204" pitchFamily="34" charset="0"/>
                  </a:rPr>
                  <a:t>a colony of HPAs has the best performances.</a:t>
                </a: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8DE85667-5B68-3D4F-0791-6E4042BF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10" y="1749030"/>
                <a:ext cx="3549155" cy="1384995"/>
              </a:xfrm>
              <a:prstGeom prst="rect">
                <a:avLst/>
              </a:prstGeom>
              <a:blipFill>
                <a:blip r:embed="rId9"/>
                <a:stretch>
                  <a:fillRect l="-515" t="-881" b="-35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0B9810CE-8B1A-E80E-8C8B-61313FDFFC20}"/>
                  </a:ext>
                </a:extLst>
              </p:cNvPr>
              <p:cNvSpPr txBox="1"/>
              <p:nvPr/>
            </p:nvSpPr>
            <p:spPr>
              <a:xfrm>
                <a:off x="455968" y="3595514"/>
                <a:ext cx="3549155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b="1" dirty="0">
                    <a:latin typeface="Arial Nova Cond" panose="020B0506020202020204" pitchFamily="34" charset="0"/>
                  </a:rPr>
                  <a:t>HIGH TRACE CONFIGURATION</a:t>
                </a:r>
              </a:p>
              <a:p>
                <a:endParaRPr lang="en-GB" sz="1400" dirty="0">
                  <a:latin typeface="Arial Nova Cond" panose="020B0506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b="1" dirty="0">
                    <a:solidFill>
                      <a:srgbClr val="C00000"/>
                    </a:solidFill>
                    <a:latin typeface="Arial Nova Cond" panose="020B0506020202020204" pitchFamily="34" charset="0"/>
                  </a:rPr>
                  <a:t>the resolution time and the path cost are minimum for values of </a:t>
                </a:r>
                <a14:m>
                  <m:oMath xmlns:m="http://schemas.openxmlformats.org/officeDocument/2006/math">
                    <m:r>
                      <a:rPr lang="it-IT" sz="1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it-IT" sz="1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1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it-IT" sz="1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it-IT" sz="1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it-IT" sz="1400" b="1" dirty="0">
                    <a:solidFill>
                      <a:srgbClr val="C00000"/>
                    </a:solidFill>
                    <a:latin typeface="Arial Nova Cond" panose="020B0506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1400" b="0" dirty="0">
                    <a:latin typeface="Arial Nova Cond" panose="020B0506020202020204" pitchFamily="34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GB" sz="1400" dirty="0">
                    <a:latin typeface="Arial Nova Cond" panose="020B0506020202020204" pitchFamily="34" charset="0"/>
                  </a:rPr>
                  <a:t> for the resolution time and the path cost in B1,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GB" sz="1400" dirty="0">
                    <a:latin typeface="Arial Nova Cond" panose="020B0506020202020204" pitchFamily="34" charset="0"/>
                  </a:rPr>
                  <a:t> for the resolution time in B2 and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en-GB" sz="1400" dirty="0">
                    <a:latin typeface="Arial Nova Cond" panose="020B0506020202020204" pitchFamily="34" charset="0"/>
                  </a:rPr>
                  <a:t> for the path cost in B2); </a:t>
                </a:r>
                <a:endParaRPr lang="it-IT" sz="1400" b="0" dirty="0">
                  <a:latin typeface="Arial Nova Cond" panose="020B0506020202020204" pitchFamily="34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Arial Nova Cond" panose="020B0506020202020204" pitchFamily="34" charset="0"/>
                  </a:rPr>
                  <a:t>the more HPAs are present the better the performances of the colony will be;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1400" b="1" dirty="0">
                    <a:solidFill>
                      <a:srgbClr val="C00000"/>
                    </a:solidFill>
                    <a:latin typeface="Arial Nova Cond" panose="020B0506020202020204" pitchFamily="34" charset="0"/>
                  </a:rPr>
                  <a:t>the presence of LPAs helps the colony to achieve better results.</a:t>
                </a: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0B9810CE-8B1A-E80E-8C8B-61313FDFF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68" y="3595514"/>
                <a:ext cx="3549155" cy="2677656"/>
              </a:xfrm>
              <a:prstGeom prst="rect">
                <a:avLst/>
              </a:prstGeom>
              <a:blipFill>
                <a:blip r:embed="rId10"/>
                <a:stretch>
                  <a:fillRect l="-515" t="-456" r="-515" b="-13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69955758-C6A2-5A2C-2D56-93F518AD8743}"/>
              </a:ext>
            </a:extLst>
          </p:cNvPr>
          <p:cNvCxnSpPr>
            <a:cxnSpLocks/>
          </p:cNvCxnSpPr>
          <p:nvPr/>
        </p:nvCxnSpPr>
        <p:spPr>
          <a:xfrm>
            <a:off x="7148945" y="1701515"/>
            <a:ext cx="221674" cy="3229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00D87A76-6562-FD7D-8821-12F8AF28AA71}"/>
              </a:ext>
            </a:extLst>
          </p:cNvPr>
          <p:cNvCxnSpPr>
            <a:cxnSpLocks/>
          </p:cNvCxnSpPr>
          <p:nvPr/>
        </p:nvCxnSpPr>
        <p:spPr>
          <a:xfrm>
            <a:off x="7381918" y="2544620"/>
            <a:ext cx="221674" cy="3229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2290679B-8FD6-5788-A248-90C785D4BFE6}"/>
              </a:ext>
            </a:extLst>
          </p:cNvPr>
          <p:cNvCxnSpPr>
            <a:cxnSpLocks/>
          </p:cNvCxnSpPr>
          <p:nvPr/>
        </p:nvCxnSpPr>
        <p:spPr>
          <a:xfrm>
            <a:off x="7271081" y="4641850"/>
            <a:ext cx="221674" cy="3229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DE842FBA-BAA9-2294-5C3F-348F008D432E}"/>
              </a:ext>
            </a:extLst>
          </p:cNvPr>
          <p:cNvCxnSpPr>
            <a:cxnSpLocks/>
          </p:cNvCxnSpPr>
          <p:nvPr/>
        </p:nvCxnSpPr>
        <p:spPr>
          <a:xfrm>
            <a:off x="7505119" y="5529237"/>
            <a:ext cx="221674" cy="3229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3A5DC82-1129-A1CD-D0A1-D9161851BAC8}"/>
              </a:ext>
            </a:extLst>
          </p:cNvPr>
          <p:cNvCxnSpPr>
            <a:cxnSpLocks/>
          </p:cNvCxnSpPr>
          <p:nvPr/>
        </p:nvCxnSpPr>
        <p:spPr>
          <a:xfrm>
            <a:off x="10926372" y="1744987"/>
            <a:ext cx="221674" cy="3229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AF0DCC6A-5E62-1392-0C9C-4AAEF5502871}"/>
              </a:ext>
            </a:extLst>
          </p:cNvPr>
          <p:cNvCxnSpPr>
            <a:cxnSpLocks/>
          </p:cNvCxnSpPr>
          <p:nvPr/>
        </p:nvCxnSpPr>
        <p:spPr>
          <a:xfrm>
            <a:off x="10967937" y="2606549"/>
            <a:ext cx="221674" cy="3229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F88FF782-4BE5-77B3-6BC2-07854088A022}"/>
              </a:ext>
            </a:extLst>
          </p:cNvPr>
          <p:cNvCxnSpPr>
            <a:cxnSpLocks/>
          </p:cNvCxnSpPr>
          <p:nvPr/>
        </p:nvCxnSpPr>
        <p:spPr>
          <a:xfrm>
            <a:off x="10664113" y="4697270"/>
            <a:ext cx="221674" cy="3229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59B65D4-92FD-967D-67D6-165A6DE7CC23}"/>
              </a:ext>
            </a:extLst>
          </p:cNvPr>
          <p:cNvCxnSpPr>
            <a:cxnSpLocks/>
          </p:cNvCxnSpPr>
          <p:nvPr/>
        </p:nvCxnSpPr>
        <p:spPr>
          <a:xfrm>
            <a:off x="9815327" y="5312335"/>
            <a:ext cx="221674" cy="3229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0458730-45AE-BB8B-7A66-0B0274C00B9A}"/>
              </a:ext>
            </a:extLst>
          </p:cNvPr>
          <p:cNvSpPr txBox="1"/>
          <p:nvPr/>
        </p:nvSpPr>
        <p:spPr>
          <a:xfrm>
            <a:off x="11705871" y="6570214"/>
            <a:ext cx="47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Arial Nova Cond" panose="020B0506020202020204" pitchFamily="34" charset="0"/>
              </a:rPr>
              <a:t>11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\13</a:t>
            </a:r>
            <a:endParaRPr lang="en-GB" sz="1000" dirty="0">
              <a:latin typeface="Arial Nova Cond" panose="020B0506020202020204" pitchFamily="34" charset="0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A9D806A8-4485-BF83-7D4A-3B302348B419}"/>
              </a:ext>
            </a:extLst>
          </p:cNvPr>
          <p:cNvSpPr/>
          <p:nvPr/>
        </p:nvSpPr>
        <p:spPr>
          <a:xfrm>
            <a:off x="7542248" y="943813"/>
            <a:ext cx="262079" cy="2163902"/>
          </a:xfrm>
          <a:prstGeom prst="rect">
            <a:avLst/>
          </a:prstGeom>
          <a:noFill/>
          <a:ln>
            <a:solidFill>
              <a:srgbClr val="FFE48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92CBA5CF-E310-58A6-397F-8F8E7436F19B}"/>
              </a:ext>
            </a:extLst>
          </p:cNvPr>
          <p:cNvSpPr/>
          <p:nvPr/>
        </p:nvSpPr>
        <p:spPr>
          <a:xfrm>
            <a:off x="7597665" y="3880972"/>
            <a:ext cx="376310" cy="2201583"/>
          </a:xfrm>
          <a:prstGeom prst="rect">
            <a:avLst/>
          </a:prstGeom>
          <a:noFill/>
          <a:ln>
            <a:solidFill>
              <a:srgbClr val="FFE48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8AF1D7E-FA1A-3028-859C-6A08FD28808C}"/>
              </a:ext>
            </a:extLst>
          </p:cNvPr>
          <p:cNvSpPr/>
          <p:nvPr/>
        </p:nvSpPr>
        <p:spPr>
          <a:xfrm>
            <a:off x="11393818" y="3894823"/>
            <a:ext cx="277576" cy="2246029"/>
          </a:xfrm>
          <a:prstGeom prst="rect">
            <a:avLst/>
          </a:prstGeom>
          <a:noFill/>
          <a:ln>
            <a:solidFill>
              <a:srgbClr val="FFE48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62547EA1-4F1A-DDC5-2479-D915B2917833}"/>
              </a:ext>
            </a:extLst>
          </p:cNvPr>
          <p:cNvSpPr/>
          <p:nvPr/>
        </p:nvSpPr>
        <p:spPr>
          <a:xfrm>
            <a:off x="11409315" y="959994"/>
            <a:ext cx="262079" cy="2163902"/>
          </a:xfrm>
          <a:prstGeom prst="rect">
            <a:avLst/>
          </a:prstGeom>
          <a:noFill/>
          <a:ln>
            <a:solidFill>
              <a:srgbClr val="FFE48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CDA497B-E19A-08EB-A983-32703E0CF257}"/>
              </a:ext>
            </a:extLst>
          </p:cNvPr>
          <p:cNvSpPr txBox="1"/>
          <p:nvPr/>
        </p:nvSpPr>
        <p:spPr>
          <a:xfrm>
            <a:off x="7505729" y="3134975"/>
            <a:ext cx="668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FFC000"/>
                </a:solidFill>
                <a:latin typeface="Arial Nova Cond" panose="020B0506020202020204" pitchFamily="34" charset="0"/>
              </a:rPr>
              <a:t>ACO</a:t>
            </a:r>
            <a:endParaRPr lang="en-GB" sz="1200" b="1" dirty="0">
              <a:solidFill>
                <a:srgbClr val="FFC000"/>
              </a:solidFill>
              <a:latin typeface="Arial Nova Cond" panose="020B0506020202020204" pitchFamily="34" charset="0"/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C21272D-0E55-E490-52A3-8D90AAE51C6B}"/>
              </a:ext>
            </a:extLst>
          </p:cNvPr>
          <p:cNvSpPr txBox="1"/>
          <p:nvPr/>
        </p:nvSpPr>
        <p:spPr>
          <a:xfrm>
            <a:off x="7476991" y="6082556"/>
            <a:ext cx="668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FFC000"/>
                </a:solidFill>
                <a:latin typeface="Arial Nova Cond" panose="020B0506020202020204" pitchFamily="34" charset="0"/>
              </a:rPr>
              <a:t>ACO</a:t>
            </a:r>
            <a:endParaRPr lang="en-GB" sz="1200" b="1" dirty="0">
              <a:solidFill>
                <a:srgbClr val="FFC000"/>
              </a:solidFill>
              <a:latin typeface="Arial Nova Cond" panose="020B0506020202020204" pitchFamily="34" charset="0"/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DA9364A-E2EF-E413-9BF9-32AF8A56B27F}"/>
              </a:ext>
            </a:extLst>
          </p:cNvPr>
          <p:cNvSpPr txBox="1"/>
          <p:nvPr/>
        </p:nvSpPr>
        <p:spPr>
          <a:xfrm>
            <a:off x="11314616" y="3147694"/>
            <a:ext cx="668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FFC000"/>
                </a:solidFill>
                <a:latin typeface="Arial Nova Cond" panose="020B0506020202020204" pitchFamily="34" charset="0"/>
              </a:rPr>
              <a:t>ACO</a:t>
            </a:r>
            <a:endParaRPr lang="en-GB" sz="1200" b="1" dirty="0">
              <a:solidFill>
                <a:srgbClr val="FFC000"/>
              </a:solidFill>
              <a:latin typeface="Arial Nova Cond" panose="020B0506020202020204" pitchFamily="34" charset="0"/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35631533-8748-9444-F0D9-FDC338AD508C}"/>
              </a:ext>
            </a:extLst>
          </p:cNvPr>
          <p:cNvSpPr txBox="1"/>
          <p:nvPr/>
        </p:nvSpPr>
        <p:spPr>
          <a:xfrm>
            <a:off x="11221118" y="6140853"/>
            <a:ext cx="668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FFC000"/>
                </a:solidFill>
                <a:latin typeface="Arial Nova Cond" panose="020B0506020202020204" pitchFamily="34" charset="0"/>
              </a:rPr>
              <a:t>ACO</a:t>
            </a:r>
            <a:endParaRPr lang="en-GB" sz="1200" b="1" dirty="0">
              <a:solidFill>
                <a:srgbClr val="FFC000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094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EAA425D-6501-4EB3-8D63-CF89C941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D69A94-D183-49E0-B81C-09B31CEBC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2A700A-2259-465D-AAD8-28740D011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4F4639-D3EB-4CC3-8C16-606EB8F2E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4950F31-E0C8-463D-8DB3-809EFE17E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2D26C8-DEDB-4270-9403-6100320EE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8134" y="638173"/>
            <a:ext cx="3686129" cy="282842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7C2264-E95D-4675-AA08-E318E689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755" y="638174"/>
            <a:ext cx="3680469" cy="282842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7F8BFE-EC14-4F49-A4F5-57E980576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5022" y="3568646"/>
            <a:ext cx="3686129" cy="282842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239A934-0B18-A901-33B5-5102006B0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625" y="814385"/>
            <a:ext cx="3537145" cy="2476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74D8E1B-7FAA-46DA-B829-0F467E8CF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5563" y="3568647"/>
            <a:ext cx="3680469" cy="282842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4F895A1-FF52-DF2A-C90A-6D2F2AB4B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47" y="3752392"/>
            <a:ext cx="3547664" cy="247449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994BAA2-8F35-5B75-75FB-C138BF93740B}"/>
              </a:ext>
            </a:extLst>
          </p:cNvPr>
          <p:cNvSpPr txBox="1"/>
          <p:nvPr/>
        </p:nvSpPr>
        <p:spPr>
          <a:xfrm>
            <a:off x="415635" y="154767"/>
            <a:ext cx="1122218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600" dirty="0">
                <a:latin typeface="Arial Nova Cond" panose="020B0506020202020204" pitchFamily="34" charset="0"/>
              </a:rPr>
              <a:t>EXPERIMENTS AND RESULTS: OVERALL ANALYSIS – EXITED ANTS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480935D-E340-0133-1E56-99D753439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73" y="767575"/>
            <a:ext cx="3537145" cy="248484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E22D3E7-9893-1EB1-97FE-690173FDD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625" y="3773266"/>
            <a:ext cx="3547664" cy="2474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76797CEE-9CDA-1F8F-2B42-1CB24C7BD366}"/>
                  </a:ext>
                </a:extLst>
              </p:cNvPr>
              <p:cNvSpPr txBox="1"/>
              <p:nvPr/>
            </p:nvSpPr>
            <p:spPr>
              <a:xfrm>
                <a:off x="8778342" y="6401885"/>
                <a:ext cx="2519188" cy="375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  <m:r>
                      <a:rPr lang="it-IT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  <m:r>
                      <a:rPr lang="it-IT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GB" sz="1400" dirty="0">
                    <a:latin typeface="Arial Nova Cond" panose="020B0506020202020204" pitchFamily="34" charset="0"/>
                    <a:ea typeface="Cambria Math" panose="02040503050406030204" pitchFamily="18" charset="0"/>
                  </a:rPr>
                  <a:t> </a:t>
                </a:r>
                <a:endParaRPr lang="en-GB" sz="1400" b="1" dirty="0">
                  <a:latin typeface="Arial Nova Cond" panose="020B0506020202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76797CEE-9CDA-1F8F-2B42-1CB24C7BD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342" y="6401885"/>
                <a:ext cx="2519188" cy="375231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312A951B-6666-3762-874E-EFA0F96024C1}"/>
                  </a:ext>
                </a:extLst>
              </p:cNvPr>
              <p:cNvSpPr txBox="1"/>
              <p:nvPr/>
            </p:nvSpPr>
            <p:spPr>
              <a:xfrm>
                <a:off x="4963694" y="6421162"/>
                <a:ext cx="2519188" cy="375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=0.001</m:t>
                    </m:r>
                    <m:r>
                      <a:rPr lang="it-IT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  <m:r>
                      <a:rPr lang="it-IT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GB" sz="1400" dirty="0">
                    <a:latin typeface="Arial Nova Cond" panose="020B0506020202020204" pitchFamily="34" charset="0"/>
                    <a:ea typeface="Cambria Math" panose="02040503050406030204" pitchFamily="18" charset="0"/>
                  </a:rPr>
                  <a:t> </a:t>
                </a:r>
                <a:endParaRPr lang="en-GB" sz="1400" b="1" dirty="0">
                  <a:latin typeface="Arial Nova Cond" panose="020B0506020202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312A951B-6666-3762-874E-EFA0F9602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694" y="6421162"/>
                <a:ext cx="2519188" cy="375231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427AA33E-5EA4-1868-9E30-B82A6BDE5DCA}"/>
              </a:ext>
            </a:extLst>
          </p:cNvPr>
          <p:cNvSpPr txBox="1"/>
          <p:nvPr/>
        </p:nvSpPr>
        <p:spPr>
          <a:xfrm>
            <a:off x="482600" y="638173"/>
            <a:ext cx="36672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Arial Nova Cond" panose="020B0506020202020204" pitchFamily="34" charset="0"/>
              </a:rPr>
              <a:t> Plots (4)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latin typeface="Arial Nova Cond" panose="020B0506020202020204" pitchFamily="34" charset="0"/>
              </a:rPr>
              <a:t>x-axis: performing 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latin typeface="Arial Nova Cond" panose="020B0506020202020204" pitchFamily="34" charset="0"/>
              </a:rPr>
              <a:t>y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-axis: number of 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DD53FE68-FFA3-501F-AC82-DF114CAE70E6}"/>
                  </a:ext>
                </a:extLst>
              </p:cNvPr>
              <p:cNvSpPr txBox="1"/>
              <p:nvPr/>
            </p:nvSpPr>
            <p:spPr>
              <a:xfrm>
                <a:off x="413710" y="1749030"/>
                <a:ext cx="3549155" cy="1600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b="1" dirty="0">
                    <a:latin typeface="Arial Nova Cond" panose="020B0506020202020204" pitchFamily="34" charset="0"/>
                  </a:rPr>
                  <a:t>LOW TRACE CONFIGURATION</a:t>
                </a:r>
              </a:p>
              <a:p>
                <a:endParaRPr lang="en-GB" sz="1400" dirty="0">
                  <a:latin typeface="Arial Nova Cond" panose="020B0506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Arial Nova Cond" panose="020B0506020202020204" pitchFamily="34" charset="0"/>
                  </a:rPr>
                  <a:t>the overall number of ants exited  is maximum for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=0.9 </m:t>
                    </m:r>
                  </m:oMath>
                </a14:m>
                <a:r>
                  <a:rPr lang="en-GB" sz="1400" dirty="0">
                    <a:latin typeface="Arial Nova Cond" panose="020B0506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=1.0  </m:t>
                    </m:r>
                  </m:oMath>
                </a14:m>
                <a:r>
                  <a:rPr lang="en-GB" sz="1400" dirty="0">
                    <a:latin typeface="Arial Nova Cond" panose="020B0506020202020204" pitchFamily="34" charset="0"/>
                  </a:rPr>
                  <a:t>in B1 and for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=1.0 </m:t>
                    </m:r>
                  </m:oMath>
                </a14:m>
                <a:r>
                  <a:rPr lang="en-GB" sz="1400" dirty="0">
                    <a:latin typeface="Arial Nova Cond" panose="020B0506020202020204" pitchFamily="34" charset="0"/>
                  </a:rPr>
                  <a:t>in B2.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1400" b="1" dirty="0">
                    <a:solidFill>
                      <a:srgbClr val="C00000"/>
                    </a:solidFill>
                    <a:latin typeface="Arial Nova Cond" panose="020B0506020202020204" pitchFamily="34" charset="0"/>
                  </a:rPr>
                  <a:t>a colony of HPAs has the best performances.</a:t>
                </a:r>
              </a:p>
            </p:txBody>
          </p:sp>
        </mc:Choice>
        <mc:Fallback xmlns="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DD53FE68-FFA3-501F-AC82-DF114CAE7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10" y="1749030"/>
                <a:ext cx="3549155" cy="1600438"/>
              </a:xfrm>
              <a:prstGeom prst="rect">
                <a:avLst/>
              </a:prstGeom>
              <a:blipFill>
                <a:blip r:embed="rId8"/>
                <a:stretch>
                  <a:fillRect l="-515" t="-763" b="-3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4DF7F552-0B53-296A-B7C7-5B7C7D5C9E6F}"/>
                  </a:ext>
                </a:extLst>
              </p:cNvPr>
              <p:cNvSpPr txBox="1"/>
              <p:nvPr/>
            </p:nvSpPr>
            <p:spPr>
              <a:xfrm>
                <a:off x="455968" y="3595514"/>
                <a:ext cx="3316455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b="1" dirty="0">
                    <a:latin typeface="Arial Nova Cond" panose="020B0506020202020204" pitchFamily="34" charset="0"/>
                  </a:rPr>
                  <a:t>HIGH TRACE CONFIGURATION</a:t>
                </a:r>
              </a:p>
              <a:p>
                <a:endParaRPr lang="en-GB" sz="1400" dirty="0">
                  <a:latin typeface="Arial Nova Cond" panose="020B0506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Arial Nova Cond" panose="020B0506020202020204" pitchFamily="34" charset="0"/>
                  </a:rPr>
                  <a:t>the overall number of ants exited  is maximum for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=0.9 </m:t>
                    </m:r>
                  </m:oMath>
                </a14:m>
                <a:r>
                  <a:rPr lang="en-GB" sz="1400" dirty="0">
                    <a:latin typeface="Arial Nova Cond" panose="020B0506020202020204" pitchFamily="34" charset="0"/>
                  </a:rPr>
                  <a:t>in B1 and for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GB" sz="1400" dirty="0">
                    <a:latin typeface="Arial Nova Cond" panose="020B0506020202020204" pitchFamily="34" charset="0"/>
                  </a:rPr>
                  <a:t>in B2.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Arial Nova Cond" panose="020B0506020202020204" pitchFamily="34" charset="0"/>
                  </a:rPr>
                  <a:t>the more HPAs are present the better the performances of the colony will be in B1 but not in B2;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1400" b="1" dirty="0">
                    <a:solidFill>
                      <a:srgbClr val="C00000"/>
                    </a:solidFill>
                    <a:latin typeface="Arial Nova Cond" panose="020B0506020202020204" pitchFamily="34" charset="0"/>
                  </a:rPr>
                  <a:t>the presence of LPAs helps the colony to achieve better results.</a:t>
                </a:r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4DF7F552-0B53-296A-B7C7-5B7C7D5C9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68" y="3595514"/>
                <a:ext cx="3316455" cy="2246769"/>
              </a:xfrm>
              <a:prstGeom prst="rect">
                <a:avLst/>
              </a:prstGeom>
              <a:blipFill>
                <a:blip r:embed="rId9"/>
                <a:stretch>
                  <a:fillRect l="-551" t="-543" r="-368" b="-19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9D86EA3A-7A9F-ABDC-1EA2-854E24A47A7B}"/>
              </a:ext>
            </a:extLst>
          </p:cNvPr>
          <p:cNvCxnSpPr>
            <a:cxnSpLocks/>
          </p:cNvCxnSpPr>
          <p:nvPr/>
        </p:nvCxnSpPr>
        <p:spPr>
          <a:xfrm flipV="1">
            <a:off x="7524445" y="1188503"/>
            <a:ext cx="0" cy="3766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86A0EEB2-C444-7E6B-E47A-F62A88D4A361}"/>
              </a:ext>
            </a:extLst>
          </p:cNvPr>
          <p:cNvCxnSpPr>
            <a:cxnSpLocks/>
          </p:cNvCxnSpPr>
          <p:nvPr/>
        </p:nvCxnSpPr>
        <p:spPr>
          <a:xfrm flipV="1">
            <a:off x="7704554" y="4167231"/>
            <a:ext cx="0" cy="3766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5C66FE8-D286-B1FE-6022-E6FF798D77B0}"/>
              </a:ext>
            </a:extLst>
          </p:cNvPr>
          <p:cNvCxnSpPr>
            <a:cxnSpLocks/>
          </p:cNvCxnSpPr>
          <p:nvPr/>
        </p:nvCxnSpPr>
        <p:spPr>
          <a:xfrm flipV="1">
            <a:off x="11140481" y="1201961"/>
            <a:ext cx="0" cy="3766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9A67713-537B-6262-BA61-363C10CCC214}"/>
              </a:ext>
            </a:extLst>
          </p:cNvPr>
          <p:cNvCxnSpPr>
            <a:cxnSpLocks/>
          </p:cNvCxnSpPr>
          <p:nvPr/>
        </p:nvCxnSpPr>
        <p:spPr>
          <a:xfrm flipV="1">
            <a:off x="10073680" y="4180688"/>
            <a:ext cx="0" cy="3766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0E159BA-AC99-F04E-1E35-D0B94FEEAFFA}"/>
              </a:ext>
            </a:extLst>
          </p:cNvPr>
          <p:cNvSpPr txBox="1"/>
          <p:nvPr/>
        </p:nvSpPr>
        <p:spPr>
          <a:xfrm>
            <a:off x="11705871" y="6570214"/>
            <a:ext cx="47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12\13</a:t>
            </a:r>
            <a:endParaRPr lang="en-GB" sz="1000" dirty="0">
              <a:latin typeface="Arial Nova Cond" panose="020B0506020202020204" pitchFamily="34" charset="0"/>
            </a:endParaRP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B90B978E-8E67-72F8-C61C-628C740FF2A7}"/>
              </a:ext>
            </a:extLst>
          </p:cNvPr>
          <p:cNvSpPr/>
          <p:nvPr/>
        </p:nvSpPr>
        <p:spPr>
          <a:xfrm>
            <a:off x="7597665" y="3908683"/>
            <a:ext cx="315448" cy="2191152"/>
          </a:xfrm>
          <a:prstGeom prst="rect">
            <a:avLst/>
          </a:prstGeom>
          <a:noFill/>
          <a:ln>
            <a:solidFill>
              <a:srgbClr val="FFE48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BFA2651E-371A-7D96-00A2-E7DA5D5B36D2}"/>
              </a:ext>
            </a:extLst>
          </p:cNvPr>
          <p:cNvSpPr/>
          <p:nvPr/>
        </p:nvSpPr>
        <p:spPr>
          <a:xfrm>
            <a:off x="11407669" y="3880973"/>
            <a:ext cx="262079" cy="2163902"/>
          </a:xfrm>
          <a:prstGeom prst="rect">
            <a:avLst/>
          </a:prstGeom>
          <a:noFill/>
          <a:ln>
            <a:solidFill>
              <a:srgbClr val="FFE48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9166375A-2E84-571E-B7DC-6692B14EB8FE}"/>
              </a:ext>
            </a:extLst>
          </p:cNvPr>
          <p:cNvSpPr/>
          <p:nvPr/>
        </p:nvSpPr>
        <p:spPr>
          <a:xfrm>
            <a:off x="7597665" y="985368"/>
            <a:ext cx="262079" cy="2163902"/>
          </a:xfrm>
          <a:prstGeom prst="rect">
            <a:avLst/>
          </a:prstGeom>
          <a:noFill/>
          <a:ln>
            <a:solidFill>
              <a:srgbClr val="FFE48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7D36BB3E-C8EE-263B-A27F-8D39DE90A43A}"/>
              </a:ext>
            </a:extLst>
          </p:cNvPr>
          <p:cNvSpPr/>
          <p:nvPr/>
        </p:nvSpPr>
        <p:spPr>
          <a:xfrm>
            <a:off x="11324539" y="916093"/>
            <a:ext cx="226244" cy="2218882"/>
          </a:xfrm>
          <a:prstGeom prst="rect">
            <a:avLst/>
          </a:prstGeom>
          <a:noFill/>
          <a:ln>
            <a:solidFill>
              <a:srgbClr val="FFE48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F388E4B-0E2B-EC8A-A3DF-CECE9FBDA1BF}"/>
              </a:ext>
            </a:extLst>
          </p:cNvPr>
          <p:cNvSpPr txBox="1"/>
          <p:nvPr/>
        </p:nvSpPr>
        <p:spPr>
          <a:xfrm>
            <a:off x="7505729" y="3134975"/>
            <a:ext cx="668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FFC000"/>
                </a:solidFill>
                <a:latin typeface="Arial Nova Cond" panose="020B0506020202020204" pitchFamily="34" charset="0"/>
              </a:rPr>
              <a:t>ACO</a:t>
            </a:r>
            <a:endParaRPr lang="en-GB" sz="1200" b="1" dirty="0">
              <a:solidFill>
                <a:srgbClr val="FFC000"/>
              </a:solidFill>
              <a:latin typeface="Arial Nova Cond" panose="020B0506020202020204" pitchFamily="34" charset="0"/>
            </a:endParaRP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5ECFF07-86AE-9139-58AC-D61260767809}"/>
              </a:ext>
            </a:extLst>
          </p:cNvPr>
          <p:cNvSpPr txBox="1"/>
          <p:nvPr/>
        </p:nvSpPr>
        <p:spPr>
          <a:xfrm>
            <a:off x="7399616" y="6099835"/>
            <a:ext cx="658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FFC000"/>
                </a:solidFill>
                <a:latin typeface="Arial Nova Cond" panose="020B0506020202020204" pitchFamily="34" charset="0"/>
              </a:rPr>
              <a:t>ACO</a:t>
            </a:r>
            <a:endParaRPr lang="en-GB" sz="1200" b="1" dirty="0">
              <a:solidFill>
                <a:srgbClr val="FFC000"/>
              </a:solidFill>
              <a:latin typeface="Arial Nova Cond" panose="020B0506020202020204" pitchFamily="34" charset="0"/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0BA7320-38B9-C9BE-75AD-9D7EA8438D76}"/>
              </a:ext>
            </a:extLst>
          </p:cNvPr>
          <p:cNvSpPr txBox="1"/>
          <p:nvPr/>
        </p:nvSpPr>
        <p:spPr>
          <a:xfrm>
            <a:off x="11124185" y="3189598"/>
            <a:ext cx="668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FFC000"/>
                </a:solidFill>
                <a:latin typeface="Arial Nova Cond" panose="020B0506020202020204" pitchFamily="34" charset="0"/>
              </a:rPr>
              <a:t>ACO</a:t>
            </a:r>
            <a:endParaRPr lang="en-GB" sz="1200" b="1" dirty="0">
              <a:solidFill>
                <a:srgbClr val="FFC000"/>
              </a:solidFill>
              <a:latin typeface="Arial Nova Cond" panose="020B0506020202020204" pitchFamily="34" charset="0"/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DDFF1AF7-9050-8861-A58C-55B961FF1FA5}"/>
              </a:ext>
            </a:extLst>
          </p:cNvPr>
          <p:cNvSpPr txBox="1"/>
          <p:nvPr/>
        </p:nvSpPr>
        <p:spPr>
          <a:xfrm>
            <a:off x="11281792" y="6140853"/>
            <a:ext cx="668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FFC000"/>
                </a:solidFill>
                <a:latin typeface="Arial Nova Cond" panose="020B0506020202020204" pitchFamily="34" charset="0"/>
              </a:rPr>
              <a:t>ACO</a:t>
            </a:r>
            <a:endParaRPr lang="en-GB" sz="1200" b="1" dirty="0">
              <a:solidFill>
                <a:srgbClr val="FFC000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940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A0A26AB-7F44-032B-3F00-2AB300A8DC0B}"/>
              </a:ext>
            </a:extLst>
          </p:cNvPr>
          <p:cNvSpPr txBox="1"/>
          <p:nvPr/>
        </p:nvSpPr>
        <p:spPr>
          <a:xfrm>
            <a:off x="415635" y="154767"/>
            <a:ext cx="1122218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600" dirty="0">
                <a:latin typeface="Arial Nova Cond" panose="020B0506020202020204" pitchFamily="34" charset="0"/>
              </a:rPr>
              <a:t>CONCLUSIONS AND FUTURE WORKS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3E1E82D-1A55-E4E5-47D1-BAFA662E21DF}"/>
              </a:ext>
            </a:extLst>
          </p:cNvPr>
          <p:cNvSpPr txBox="1"/>
          <p:nvPr/>
        </p:nvSpPr>
        <p:spPr>
          <a:xfrm>
            <a:off x="483687" y="813601"/>
            <a:ext cx="11222184" cy="28048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000" dirty="0">
                <a:latin typeface="Arial Nova Cond" panose="020B0506020202020204" pitchFamily="34" charset="0"/>
              </a:rPr>
              <a:t>From data analysis, emerges that: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Cond" panose="020B0506020202020204" pitchFamily="34" charset="0"/>
              </a:rPr>
              <a:t>the </a:t>
            </a:r>
            <a:r>
              <a:rPr lang="en-GB" sz="2000" b="1" dirty="0">
                <a:latin typeface="Arial Nova Cond" panose="020B0506020202020204" pitchFamily="34" charset="0"/>
              </a:rPr>
              <a:t>presence of ants with different behaviours </a:t>
            </a:r>
            <a:r>
              <a:rPr lang="en-GB" sz="2000" dirty="0">
                <a:latin typeface="Arial Nova Cond" panose="020B0506020202020204" pitchFamily="34" charset="0"/>
              </a:rPr>
              <a:t>(LPAs) is</a:t>
            </a:r>
            <a:r>
              <a:rPr lang="en-GB" sz="2000" b="1" dirty="0">
                <a:latin typeface="Arial Nova Cond" panose="020B0506020202020204" pitchFamily="34" charset="0"/>
              </a:rPr>
              <a:t> useful </a:t>
            </a:r>
            <a:r>
              <a:rPr lang="en-GB" sz="2000" dirty="0">
                <a:latin typeface="Arial Nova Cond" panose="020B0506020202020204" pitchFamily="34" charset="0"/>
              </a:rPr>
              <a:t>when there is a condition of </a:t>
            </a:r>
            <a:r>
              <a:rPr lang="en-GB" sz="2000" b="1" dirty="0">
                <a:latin typeface="Arial Nova Cond" panose="020B0506020202020204" pitchFamily="34" charset="0"/>
              </a:rPr>
              <a:t>high-level trace</a:t>
            </a:r>
            <a:r>
              <a:rPr lang="en-GB" sz="2000" dirty="0">
                <a:latin typeface="Arial Nova Cond" panose="020B0506020202020204" pitchFamily="34" charset="0"/>
              </a:rPr>
              <a:t>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Arial Nova Cond" panose="020B0506020202020204" pitchFamily="34" charset="0"/>
              </a:rPr>
              <a:t>the actions performed by the LPAs </a:t>
            </a:r>
            <a:r>
              <a:rPr lang="en-GB" sz="2000" dirty="0">
                <a:latin typeface="Arial Nova Cond" panose="020B0506020202020204" pitchFamily="34" charset="0"/>
              </a:rPr>
              <a:t>(destroy nodes and\or links) </a:t>
            </a:r>
            <a:r>
              <a:rPr lang="en-GB" sz="2000" b="1" dirty="0">
                <a:latin typeface="Arial Nova Cond" panose="020B0506020202020204" pitchFamily="34" charset="0"/>
              </a:rPr>
              <a:t>stimulate the rest of the colony </a:t>
            </a:r>
            <a:r>
              <a:rPr lang="en-GB" sz="2000" dirty="0">
                <a:latin typeface="Arial Nova Cond" panose="020B0506020202020204" pitchFamily="34" charset="0"/>
              </a:rPr>
              <a:t>to search for other paths;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Cond" panose="020B0506020202020204" pitchFamily="34" charset="0"/>
              </a:rPr>
              <a:t>an </a:t>
            </a:r>
            <a:r>
              <a:rPr lang="en-GB" sz="2000" b="1" dirty="0">
                <a:latin typeface="Arial Nova Cond" panose="020B0506020202020204" pitchFamily="34" charset="0"/>
              </a:rPr>
              <a:t>excess of trace is self-defeating for the ants.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200989-D99E-919A-3110-19972CE16137}"/>
              </a:ext>
            </a:extLst>
          </p:cNvPr>
          <p:cNvSpPr txBox="1"/>
          <p:nvPr/>
        </p:nvSpPr>
        <p:spPr>
          <a:xfrm>
            <a:off x="483687" y="4162922"/>
            <a:ext cx="6041804" cy="1881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000" dirty="0">
                <a:latin typeface="Arial Nova Cond" panose="020B0506020202020204" pitchFamily="34" charset="0"/>
              </a:rPr>
              <a:t>Future works: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Cond" panose="020B0506020202020204" pitchFamily="34" charset="0"/>
              </a:rPr>
              <a:t>simulations on network with more complex topology;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Cond" panose="020B0506020202020204" pitchFamily="34" charset="0"/>
              </a:rPr>
              <a:t>simulations with different values parameters;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Cond" panose="020B0506020202020204" pitchFamily="34" charset="0"/>
              </a:rPr>
              <a:t>tests on real combinatorial optimization problems.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414C4AE-E648-21C1-6E4E-CD8DFD07938E}"/>
              </a:ext>
            </a:extLst>
          </p:cNvPr>
          <p:cNvSpPr txBox="1"/>
          <p:nvPr/>
        </p:nvSpPr>
        <p:spPr>
          <a:xfrm>
            <a:off x="11705871" y="6570214"/>
            <a:ext cx="47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13\13</a:t>
            </a:r>
            <a:endParaRPr lang="en-GB" sz="1000" dirty="0"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342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26A64B-3BCB-44CC-892E-C791C324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871AE93-72B2-4545-989F-4B08DCD78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B0F13F-C83B-4678-ABCC-5F6FB1D38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D0F55E-A000-F050-9DB8-876261C712F9}"/>
              </a:ext>
            </a:extLst>
          </p:cNvPr>
          <p:cNvSpPr txBox="1"/>
          <p:nvPr/>
        </p:nvSpPr>
        <p:spPr>
          <a:xfrm>
            <a:off x="803189" y="1209184"/>
            <a:ext cx="3089189" cy="4734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800" cap="all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THANKS FOR YOUR ATTENTION</a:t>
            </a:r>
          </a:p>
          <a:p>
            <a:pPr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</a:pPr>
            <a:endParaRPr lang="en-US" sz="2800" cap="all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800" cap="all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074ED4-9DB5-4D14-BDCF-BD7D0C145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8FF616-1F75-49FC-861B-7B794054A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84B385-16B6-44A9-9A47-1C765B376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B08D2A-C753-EA09-9159-7210CD08BF86}"/>
              </a:ext>
            </a:extLst>
          </p:cNvPr>
          <p:cNvSpPr txBox="1"/>
          <p:nvPr/>
        </p:nvSpPr>
        <p:spPr>
          <a:xfrm>
            <a:off x="4561871" y="723899"/>
            <a:ext cx="7168694" cy="3998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dirty="0">
                <a:latin typeface="Arial Nova Cond" panose="020B0506020202020204" pitchFamily="34" charset="0"/>
              </a:rPr>
              <a:t>C. Crespi 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dirty="0">
                <a:latin typeface="Arial Nova Cond" panose="020B0506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carolina.crespi@phd.unict.it</a:t>
            </a:r>
            <a:endParaRPr lang="en-US" sz="1400" dirty="0">
              <a:latin typeface="Arial Nova Cond" panose="020B0506020202020204" pitchFamily="34" charset="0"/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400" dirty="0">
              <a:latin typeface="Arial Nova Cond" panose="020B0506020202020204" pitchFamily="34" charset="0"/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dirty="0">
                <a:latin typeface="Arial Nova Cond" panose="020B0506020202020204" pitchFamily="34" charset="0"/>
              </a:rPr>
              <a:t>G. </a:t>
            </a:r>
            <a:r>
              <a:rPr lang="en-US" sz="1400" dirty="0" err="1">
                <a:latin typeface="Arial Nova Cond" panose="020B0506020202020204" pitchFamily="34" charset="0"/>
              </a:rPr>
              <a:t>Fargetta</a:t>
            </a:r>
            <a:r>
              <a:rPr lang="en-US" sz="1400" dirty="0">
                <a:latin typeface="Arial Nova Cond" panose="020B0506020202020204" pitchFamily="34" charset="0"/>
              </a:rPr>
              <a:t> 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dirty="0">
                <a:latin typeface="Arial Nova Cond" panose="020B0506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georgia.fargetta@phd.unict.it</a:t>
            </a:r>
            <a:endParaRPr lang="en-US" sz="1400" dirty="0">
              <a:latin typeface="Arial Nova Cond" panose="020B0506020202020204" pitchFamily="34" charset="0"/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400" dirty="0">
              <a:latin typeface="Arial Nova Cond" panose="020B0506020202020204" pitchFamily="34" charset="0"/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dirty="0">
                <a:latin typeface="Arial Nova Cond" panose="020B0506020202020204" pitchFamily="34" charset="0"/>
              </a:rPr>
              <a:t>R.A. </a:t>
            </a:r>
            <a:r>
              <a:rPr lang="en-US" sz="1400" dirty="0" err="1">
                <a:latin typeface="Arial Nova Cond" panose="020B0506020202020204" pitchFamily="34" charset="0"/>
              </a:rPr>
              <a:t>Scollo</a:t>
            </a:r>
            <a:r>
              <a:rPr lang="en-US" sz="1400" dirty="0">
                <a:latin typeface="Arial Nova Cond" panose="020B0506020202020204" pitchFamily="34" charset="0"/>
              </a:rPr>
              <a:t>  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dirty="0">
                <a:latin typeface="Arial Nova Cond" panose="020B0506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rocco.scollo@phd.unict.it</a:t>
            </a:r>
            <a:endParaRPr lang="en-US" sz="1400" dirty="0">
              <a:latin typeface="Arial Nova Cond" panose="020B0506020202020204" pitchFamily="34" charset="0"/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400" dirty="0">
              <a:latin typeface="Arial Nova Cond" panose="020B0506020202020204" pitchFamily="34" charset="0"/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dirty="0">
                <a:latin typeface="Arial Nova Cond" panose="020B0506020202020204" pitchFamily="34" charset="0"/>
              </a:rPr>
              <a:t>M.F. </a:t>
            </a:r>
            <a:r>
              <a:rPr lang="en-US" sz="1400" dirty="0" err="1">
                <a:latin typeface="Arial Nova Cond" panose="020B0506020202020204" pitchFamily="34" charset="0"/>
              </a:rPr>
              <a:t>Pavone</a:t>
            </a:r>
            <a:r>
              <a:rPr lang="en-US" sz="1400" dirty="0">
                <a:latin typeface="Arial Nova Cond" panose="020B0506020202020204" pitchFamily="34" charset="0"/>
              </a:rPr>
              <a:t> 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dirty="0">
                <a:latin typeface="Arial Nova Cond" panose="020B0506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mpavone@dmi.unict.it</a:t>
            </a:r>
            <a:endParaRPr lang="en-US" sz="1400" dirty="0">
              <a:latin typeface="Arial Nova Cond" panose="020B050602020202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400" dirty="0">
              <a:latin typeface="Arial Nova Cond" panose="020B050602020202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1400" dirty="0">
                <a:latin typeface="Arial Nova Cond" panose="020B0506020202020204" pitchFamily="34" charset="0"/>
              </a:rPr>
              <a:t>Department of Mathematics and Computer Science, University of Catania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8B7D578-16ED-6CB3-C423-5FF7FE0B8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870" y="4722242"/>
            <a:ext cx="3474188" cy="162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3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2261B0B1-3B8D-2980-7895-7E1B57619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TALK </a:t>
            </a:r>
            <a:r>
              <a:rPr lang="it-IT" dirty="0">
                <a:latin typeface="Arial Nova Cond" panose="020B0506020202020204" pitchFamily="34" charset="0"/>
              </a:rPr>
              <a:t>OUTILE</a:t>
            </a:r>
            <a:endParaRPr lang="en-GB" dirty="0">
              <a:latin typeface="Arial Nova Cond" panose="020B0506020202020204" pitchFamily="34" charset="0"/>
            </a:endParaRP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60D2673F-0DA1-21A9-F12A-007E28EA00A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solidFill>
                  <a:schemeClr val="tx1"/>
                </a:solidFill>
                <a:latin typeface="Arial Nova Cond" panose="020B0506020202020204" pitchFamily="34" charset="0"/>
              </a:rPr>
              <a:t>INTRODUCTION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sz="2400" dirty="0">
              <a:solidFill>
                <a:schemeClr val="tx1"/>
              </a:solidFill>
              <a:latin typeface="Arial Nova Cond" panose="020B0506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solidFill>
                  <a:schemeClr val="tx1"/>
                </a:solidFill>
                <a:latin typeface="Arial Nova Cond" panose="020B0506020202020204" pitchFamily="34" charset="0"/>
              </a:rPr>
              <a:t>THE MODEL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sz="2400" dirty="0">
              <a:solidFill>
                <a:schemeClr val="tx1"/>
              </a:solidFill>
              <a:latin typeface="Arial Nova Cond" panose="020B0506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solidFill>
                  <a:schemeClr val="tx1"/>
                </a:solidFill>
                <a:latin typeface="Arial Nova Cond" panose="020B0506020202020204" pitchFamily="34" charset="0"/>
              </a:rPr>
              <a:t>EXPERIMENTS AND RESULTS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sz="2400" dirty="0">
              <a:solidFill>
                <a:schemeClr val="tx1"/>
              </a:solidFill>
              <a:latin typeface="Arial Nova Cond" panose="020B0506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solidFill>
                  <a:schemeClr val="tx1"/>
                </a:solidFill>
                <a:latin typeface="Arial Nova Cond" panose="020B0506020202020204" pitchFamily="34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905036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4AB35C-EA2D-B008-3BDC-6A591B3E4305}"/>
              </a:ext>
            </a:extLst>
          </p:cNvPr>
          <p:cNvSpPr txBox="1"/>
          <p:nvPr/>
        </p:nvSpPr>
        <p:spPr>
          <a:xfrm>
            <a:off x="415635" y="154767"/>
            <a:ext cx="1122218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600" dirty="0">
                <a:latin typeface="Arial Nova Cond" panose="020B0506020202020204" pitchFamily="34" charset="0"/>
              </a:rPr>
              <a:t>INTRODUCTION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3A4D3F4-FD13-8793-60CB-169FD619CFFE}"/>
              </a:ext>
            </a:extLst>
          </p:cNvPr>
          <p:cNvSpPr txBox="1"/>
          <p:nvPr/>
        </p:nvSpPr>
        <p:spPr>
          <a:xfrm>
            <a:off x="415635" y="820664"/>
            <a:ext cx="10834256" cy="4611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i="0" dirty="0">
                <a:solidFill>
                  <a:schemeClr val="accent1"/>
                </a:solidFill>
                <a:effectLst/>
                <a:latin typeface="Arial Nova Cond" panose="020B0506020202020204" pitchFamily="34" charset="0"/>
              </a:rPr>
              <a:t>Ant Colony Optimization (ACO) </a:t>
            </a:r>
            <a:r>
              <a:rPr lang="en-GB" i="0" dirty="0">
                <a:effectLst/>
                <a:latin typeface="Arial Nova Cond" panose="020B0506020202020204" pitchFamily="34" charset="0"/>
              </a:rPr>
              <a:t>is a metaheuristic that takes inspiration from real ants, which can find the shortest path from their nest to a food source and communicate it to the rest of the colony using chemical signals called pheromones.</a:t>
            </a:r>
          </a:p>
          <a:p>
            <a:pPr algn="just">
              <a:lnSpc>
                <a:spcPct val="150000"/>
              </a:lnSpc>
            </a:pPr>
            <a:endParaRPr lang="en-GB" dirty="0">
              <a:solidFill>
                <a:srgbClr val="000000"/>
              </a:solidFill>
              <a:latin typeface="Arial Nova Cond" panose="020B0506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Thanks to these properties it has become a </a:t>
            </a:r>
            <a:r>
              <a:rPr lang="en-GB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powerful</a:t>
            </a:r>
            <a:r>
              <a:rPr lang="en-GB" b="1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 optimization technique 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for </a:t>
            </a:r>
            <a:r>
              <a:rPr lang="en-GB" b="1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solving different kinds of  combinatorial optimization problems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, such as: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scheduling and routing problems</a:t>
            </a:r>
            <a:r>
              <a:rPr lang="en-GB" b="0" i="0" baseline="3000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1,2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;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coloring</a:t>
            </a:r>
            <a:r>
              <a:rPr lang="en-GB" b="0" i="0" baseline="3000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3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;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robot path planning</a:t>
            </a:r>
            <a:r>
              <a:rPr lang="en-GB" b="0" i="0" baseline="3000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4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;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feature selection</a:t>
            </a:r>
            <a:r>
              <a:rPr lang="en-GB" b="0" i="0" baseline="3000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5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;</a:t>
            </a:r>
            <a:endParaRPr lang="en-GB" dirty="0">
              <a:solidFill>
                <a:srgbClr val="000000"/>
              </a:solidFill>
              <a:latin typeface="Arial Nova Cond" panose="020B0506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 Nova Cond" panose="020B0506020202020204" pitchFamily="34" charset="0"/>
              </a:rPr>
              <a:t>…many others…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  </a:t>
            </a:r>
            <a:endParaRPr lang="en-GB" dirty="0">
              <a:latin typeface="Arial Nova Cond" panose="020B0506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1F85EE3-7A83-7D29-F2A7-F903BC0D3966}"/>
              </a:ext>
            </a:extLst>
          </p:cNvPr>
          <p:cNvSpPr txBox="1"/>
          <p:nvPr/>
        </p:nvSpPr>
        <p:spPr>
          <a:xfrm>
            <a:off x="415635" y="5502904"/>
            <a:ext cx="11568547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>
                <a:solidFill>
                  <a:srgbClr val="000000"/>
                </a:solidFill>
                <a:effectLst/>
                <a:latin typeface="SFRM0900"/>
              </a:rPr>
              <a:t>1. Deng, W., Xu, J., Zhao, H.: An improved ant colony optimization algorithm based on hybrid strategies for scheduling problem. IEEE Access </a:t>
            </a:r>
            <a:r>
              <a:rPr lang="en-GB" sz="1100" b="1" i="0" dirty="0">
                <a:solidFill>
                  <a:srgbClr val="000000"/>
                </a:solidFill>
                <a:effectLst/>
                <a:latin typeface="SFBX0900"/>
              </a:rPr>
              <a:t>7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SFRM0900"/>
              </a:rPr>
              <a:t>, 20281–20292 (2019).</a:t>
            </a:r>
          </a:p>
          <a:p>
            <a:r>
              <a:rPr lang="en-GB" sz="1100" dirty="0">
                <a:solidFill>
                  <a:srgbClr val="000000"/>
                </a:solidFill>
                <a:latin typeface="SFRM0900"/>
              </a:rPr>
              <a:t>2. Jia, Y.H., Mei, Y., Zhang, M.: A bilevel ant colony optimization algorithm for capacitated electric vehicle routing problem. IEEE Transactions on Cybernetics pp. 1–14 (2021)</a:t>
            </a:r>
          </a:p>
          <a:p>
            <a:r>
              <a:rPr lang="en-GB" sz="1100" b="0" i="0" dirty="0">
                <a:solidFill>
                  <a:srgbClr val="000000"/>
                </a:solidFill>
                <a:effectLst/>
                <a:latin typeface="SFRM0900"/>
              </a:rPr>
              <a:t>3. 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SFRM0900"/>
              </a:rPr>
              <a:t>Consoli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SFRM0900"/>
              </a:rPr>
              <a:t>, P., 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SFRM0900"/>
              </a:rPr>
              <a:t>Collerà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SFRM0900"/>
              </a:rPr>
              <a:t>, A., 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SFRM0900"/>
              </a:rPr>
              <a:t>Pavone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SFRM0900"/>
              </a:rPr>
              <a:t>, M.: Swarm intelligence heuristics for graph 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SFRM0900"/>
              </a:rPr>
              <a:t>coloring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SFRM0900"/>
              </a:rPr>
              <a:t> problem. In: 2013 IEEE Congress on Evolutionary Computation. pp. 1909–1916 (2013).</a:t>
            </a:r>
          </a:p>
          <a:p>
            <a:r>
              <a:rPr lang="en-GB" sz="1100" b="0" i="0" dirty="0">
                <a:solidFill>
                  <a:srgbClr val="000000"/>
                </a:solidFill>
                <a:effectLst/>
                <a:latin typeface="SFRM0900"/>
              </a:rPr>
              <a:t>4. Zhang, D., You, X., Liu, S., Pan, H.: Dynamic multi-role adaptive collaborative ant colony optimization for robot path planning. IEEE Access 8, 129958–129974 (2020) </a:t>
            </a:r>
          </a:p>
          <a:p>
            <a:r>
              <a:rPr lang="en-GB" sz="1100" dirty="0">
                <a:solidFill>
                  <a:srgbClr val="000000"/>
                </a:solidFill>
                <a:latin typeface="SFRM0900"/>
              </a:rPr>
              <a:t>5. Peng, H., Ying, C., Tan, S., Hu, B., Sun, Z.: An improved feature selection algorithm based on ant colony optimization. IEEE Access 6, 69203–69209 (2018)</a:t>
            </a:r>
            <a:endParaRPr lang="en-GB" sz="11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E955C2D-BC0F-41B1-4547-0CE71BA4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176" y="3429000"/>
            <a:ext cx="1772005" cy="169817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53DE22-29BC-ED52-0C33-71D139D44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4517874" y="3429000"/>
            <a:ext cx="1933302" cy="19126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43539CC-F1CB-89EE-22E6-4521660D2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883" y="2943942"/>
            <a:ext cx="2987987" cy="169817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88A7ACF-C8F6-C38A-C390-9A72347FE587}"/>
              </a:ext>
            </a:extLst>
          </p:cNvPr>
          <p:cNvSpPr txBox="1"/>
          <p:nvPr/>
        </p:nvSpPr>
        <p:spPr>
          <a:xfrm>
            <a:off x="11705871" y="6570214"/>
            <a:ext cx="47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1\13</a:t>
            </a:r>
            <a:endParaRPr lang="en-GB" sz="1000" dirty="0"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88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4AB35C-EA2D-B008-3BDC-6A591B3E4305}"/>
              </a:ext>
            </a:extLst>
          </p:cNvPr>
          <p:cNvSpPr txBox="1"/>
          <p:nvPr/>
        </p:nvSpPr>
        <p:spPr>
          <a:xfrm>
            <a:off x="415635" y="154767"/>
            <a:ext cx="1122218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600" dirty="0">
                <a:latin typeface="Arial Nova Cond" panose="020B0506020202020204" pitchFamily="34" charset="0"/>
              </a:rPr>
              <a:t>INTRODUCTION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D45AD5-EADB-08E0-DE5E-92E8E5727E40}"/>
              </a:ext>
            </a:extLst>
          </p:cNvPr>
          <p:cNvSpPr txBox="1"/>
          <p:nvPr/>
        </p:nvSpPr>
        <p:spPr>
          <a:xfrm>
            <a:off x="484909" y="750562"/>
            <a:ext cx="11222181" cy="871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ACO works because </a:t>
            </a:r>
            <a:r>
              <a:rPr lang="en-GB" b="1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is not the single ant that finds the best solution</a:t>
            </a:r>
            <a:r>
              <a:rPr lang="en-GB" b="0" i="0" u="sng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,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 but its </a:t>
            </a:r>
            <a:r>
              <a:rPr lang="en-GB" b="1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cooperation and interaction with the environment and the rest of the colony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 that produces the desired result. In light of this, a natural question arises: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B8A19F-7E65-3A22-31BB-1E0D7BB11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" y="1727792"/>
            <a:ext cx="4724399" cy="401573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B903EB-0B67-D4D7-9E42-D653410CCD93}"/>
              </a:ext>
            </a:extLst>
          </p:cNvPr>
          <p:cNvSpPr txBox="1"/>
          <p:nvPr/>
        </p:nvSpPr>
        <p:spPr>
          <a:xfrm>
            <a:off x="5334000" y="2165554"/>
            <a:ext cx="6096000" cy="12870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800" b="1" dirty="0">
                <a:solidFill>
                  <a:schemeClr val="accent1"/>
                </a:solidFill>
                <a:latin typeface="Arial Nova Cond" panose="020B0506020202020204" pitchFamily="34" charset="0"/>
              </a:rPr>
              <a:t>W</a:t>
            </a:r>
            <a:r>
              <a:rPr lang="en-GB" sz="1800" b="1" i="0" dirty="0">
                <a:solidFill>
                  <a:schemeClr val="accent1"/>
                </a:solidFill>
                <a:effectLst/>
                <a:latin typeface="Arial Nova Cond" panose="020B0506020202020204" pitchFamily="34" charset="0"/>
              </a:rPr>
              <a:t>hat happens if, in a colony, some ants act in a different way from the </a:t>
            </a:r>
            <a:r>
              <a:rPr lang="en-GB" sz="1800" b="1" dirty="0">
                <a:solidFill>
                  <a:schemeClr val="accent1"/>
                </a:solidFill>
                <a:latin typeface="Arial Nova Cond" panose="020B0506020202020204" pitchFamily="34" charset="0"/>
              </a:rPr>
              <a:t>others</a:t>
            </a:r>
            <a:r>
              <a:rPr lang="en-GB" sz="1800" b="1" i="0" dirty="0">
                <a:solidFill>
                  <a:schemeClr val="accent1"/>
                </a:solidFill>
                <a:effectLst/>
                <a:latin typeface="Arial Nova Cond" panose="020B0506020202020204" pitchFamily="34" charset="0"/>
              </a:rPr>
              <a:t>? </a:t>
            </a:r>
          </a:p>
          <a:p>
            <a:pPr algn="ctr">
              <a:lnSpc>
                <a:spcPct val="150000"/>
              </a:lnSpc>
            </a:pPr>
            <a:r>
              <a:rPr lang="en-GB" sz="1800" b="1" i="0" dirty="0">
                <a:solidFill>
                  <a:schemeClr val="accent1"/>
                </a:solidFill>
                <a:effectLst/>
                <a:latin typeface="Arial Nova Cond" panose="020B0506020202020204" pitchFamily="34" charset="0"/>
              </a:rPr>
              <a:t>This question is the focus of our work.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7F0C828-23AD-62C4-AB50-61A8D6F7B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845" y="3616035"/>
            <a:ext cx="3529551" cy="235843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9F11284-C698-FBF5-6B4B-43E026BD9A06}"/>
              </a:ext>
            </a:extLst>
          </p:cNvPr>
          <p:cNvSpPr txBox="1"/>
          <p:nvPr/>
        </p:nvSpPr>
        <p:spPr>
          <a:xfrm>
            <a:off x="11705871" y="6570214"/>
            <a:ext cx="47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2\13</a:t>
            </a:r>
            <a:endParaRPr lang="en-GB" sz="1000" dirty="0"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370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4AB35C-EA2D-B008-3BDC-6A591B3E4305}"/>
              </a:ext>
            </a:extLst>
          </p:cNvPr>
          <p:cNvSpPr txBox="1"/>
          <p:nvPr/>
        </p:nvSpPr>
        <p:spPr>
          <a:xfrm>
            <a:off x="415635" y="154767"/>
            <a:ext cx="1122218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600" dirty="0">
                <a:latin typeface="Arial Nova Cond" panose="020B0506020202020204" pitchFamily="34" charset="0"/>
              </a:rPr>
              <a:t>INTRODUCTION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D45AD5-EADB-08E0-DE5E-92E8E5727E40}"/>
              </a:ext>
            </a:extLst>
          </p:cNvPr>
          <p:cNvSpPr txBox="1"/>
          <p:nvPr/>
        </p:nvSpPr>
        <p:spPr>
          <a:xfrm>
            <a:off x="484909" y="750562"/>
            <a:ext cx="11222181" cy="3364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To try to answer to this question, we have realized </a:t>
            </a:r>
            <a:r>
              <a:rPr lang="en-GB" b="1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an agent-based model 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using NetLogo</a:t>
            </a:r>
            <a:r>
              <a:rPr lang="en-GB" b="0" i="0" baseline="3000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6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, an agent-based programming language and an Integrated Development Environment (IDE). It consists of </a:t>
            </a:r>
            <a:r>
              <a:rPr lang="en-GB" b="1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two different kinds of ants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, with different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behaviors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, that </a:t>
            </a:r>
            <a:r>
              <a:rPr lang="en-GB" b="1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move into a virtual environment to find a location (exit) from a starting point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Their aim is:</a:t>
            </a:r>
          </a:p>
          <a:p>
            <a:pPr algn="just">
              <a:lnSpc>
                <a:spcPct val="150000"/>
              </a:lnSpc>
            </a:pPr>
            <a:endParaRPr lang="en-GB" b="0" i="0" dirty="0">
              <a:solidFill>
                <a:srgbClr val="000000"/>
              </a:solidFill>
              <a:effectLst/>
              <a:latin typeface="Arial Nova Cond" panose="020B0506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finding the best path from the starting to the endpoint;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spending less time as possible to find it;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maximizing the number of ants that do it.</a:t>
            </a:r>
            <a:endParaRPr lang="en-GB" b="1" dirty="0">
              <a:latin typeface="Arial Nova Cond" panose="020B0506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79AE90F-1DF6-456C-1852-F362651A1594}"/>
              </a:ext>
            </a:extLst>
          </p:cNvPr>
          <p:cNvSpPr txBox="1"/>
          <p:nvPr/>
        </p:nvSpPr>
        <p:spPr>
          <a:xfrm>
            <a:off x="126280" y="6492428"/>
            <a:ext cx="117478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Arial Nova Cond" panose="020B0506020202020204" pitchFamily="34" charset="0"/>
              </a:rPr>
              <a:t>6. </a:t>
            </a:r>
            <a:r>
              <a:rPr lang="en-GB" sz="1000" b="0" i="0" dirty="0">
                <a:effectLst/>
                <a:latin typeface="Arial Nova Cond" panose="020B0506020202020204" pitchFamily="34" charset="0"/>
              </a:rPr>
              <a:t>U. Wilensky, “</a:t>
            </a:r>
            <a:r>
              <a:rPr lang="en-GB" sz="1000" b="0" i="0" dirty="0" err="1">
                <a:effectLst/>
                <a:latin typeface="Arial Nova Cond" panose="020B0506020202020204" pitchFamily="34" charset="0"/>
              </a:rPr>
              <a:t>Netlogo</a:t>
            </a:r>
            <a:r>
              <a:rPr lang="en-GB" sz="1000" b="0" i="0" dirty="0">
                <a:effectLst/>
                <a:latin typeface="Arial Nova Cond" panose="020B0506020202020204" pitchFamily="34" charset="0"/>
              </a:rPr>
              <a:t>,” </a:t>
            </a:r>
            <a:r>
              <a:rPr lang="en-GB" sz="1000" b="0" i="0" dirty="0" err="1">
                <a:effectLst/>
                <a:latin typeface="Arial Nova Cond" panose="020B0506020202020204" pitchFamily="34" charset="0"/>
              </a:rPr>
              <a:t>Center</a:t>
            </a:r>
            <a:r>
              <a:rPr lang="en-GB" sz="1000" b="0" i="0" dirty="0">
                <a:effectLst/>
                <a:latin typeface="Arial Nova Cond" panose="020B0506020202020204" pitchFamily="34" charset="0"/>
              </a:rPr>
              <a:t> for Connected Learning and Computer-Based </a:t>
            </a:r>
            <a:r>
              <a:rPr lang="en-GB" sz="1000" b="0" i="0" dirty="0" err="1">
                <a:effectLst/>
                <a:latin typeface="Arial Nova Cond" panose="020B0506020202020204" pitchFamily="34" charset="0"/>
              </a:rPr>
              <a:t>Modeling</a:t>
            </a:r>
            <a:r>
              <a:rPr lang="en-GB" sz="1000" b="0" i="0" dirty="0">
                <a:effectLst/>
                <a:latin typeface="Arial Nova Cond" panose="020B0506020202020204" pitchFamily="34" charset="0"/>
              </a:rPr>
              <a:t>, </a:t>
            </a:r>
            <a:r>
              <a:rPr lang="en-GB" sz="1000" b="0" i="0" dirty="0" err="1">
                <a:effectLst/>
                <a:latin typeface="Arial Nova Cond" panose="020B0506020202020204" pitchFamily="34" charset="0"/>
              </a:rPr>
              <a:t>Northwestern</a:t>
            </a:r>
            <a:r>
              <a:rPr lang="en-GB" sz="1000" b="0" i="0" dirty="0">
                <a:effectLst/>
                <a:latin typeface="Arial Nova Cond" panose="020B0506020202020204" pitchFamily="34" charset="0"/>
              </a:rPr>
              <a:t> University, Evanston, IL, 1999. [Online].Available: http://ccl.northwestern.edu/netlogo/</a:t>
            </a:r>
            <a:endParaRPr lang="en-GB" sz="1000" dirty="0">
              <a:latin typeface="Arial Nova Cond" panose="020B0506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F144E9C-3AB3-70CF-86E1-A211F274F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136" y="2242497"/>
            <a:ext cx="3857192" cy="412183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6A911E-64E2-50E3-66E0-3B8628FA8879}"/>
              </a:ext>
            </a:extLst>
          </p:cNvPr>
          <p:cNvSpPr txBox="1"/>
          <p:nvPr/>
        </p:nvSpPr>
        <p:spPr>
          <a:xfrm>
            <a:off x="11705871" y="6570214"/>
            <a:ext cx="47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3\13</a:t>
            </a:r>
            <a:endParaRPr lang="en-GB" sz="1000" dirty="0"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651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4AB35C-EA2D-B008-3BDC-6A591B3E4305}"/>
              </a:ext>
            </a:extLst>
          </p:cNvPr>
          <p:cNvSpPr txBox="1"/>
          <p:nvPr/>
        </p:nvSpPr>
        <p:spPr>
          <a:xfrm>
            <a:off x="415635" y="154767"/>
            <a:ext cx="1122218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600" dirty="0">
                <a:latin typeface="Arial Nova Cond" panose="020B0506020202020204" pitchFamily="34" charset="0"/>
              </a:rPr>
              <a:t>THE MODEL: ACO RULES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CE2BD7F-EA00-0A09-A6A5-7C4A37762576}"/>
                  </a:ext>
                </a:extLst>
              </p:cNvPr>
              <p:cNvSpPr txBox="1"/>
              <p:nvPr/>
            </p:nvSpPr>
            <p:spPr>
              <a:xfrm>
                <a:off x="415635" y="642419"/>
                <a:ext cx="7378078" cy="1523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1600" dirty="0">
                    <a:solidFill>
                      <a:srgbClr val="000000"/>
                    </a:solidFill>
                    <a:latin typeface="Arial Nova Cond" panose="020B0506020202020204" pitchFamily="34" charset="0"/>
                  </a:rPr>
                  <a:t>The </a:t>
                </a:r>
                <a:r>
                  <a:rPr lang="en-GB" sz="1600" b="1" i="1" dirty="0">
                    <a:solidFill>
                      <a:srgbClr val="000000"/>
                    </a:solidFill>
                    <a:latin typeface="Arial Nova Cond" panose="020B0506020202020204" pitchFamily="34" charset="0"/>
                  </a:rPr>
                  <a:t>environment</a:t>
                </a:r>
                <a:r>
                  <a:rPr lang="en-GB" sz="1600" dirty="0">
                    <a:solidFill>
                      <a:srgbClr val="000000"/>
                    </a:solidFill>
                    <a:latin typeface="Arial Nova Cond" panose="020B0506020202020204" pitchFamily="34" charset="0"/>
                  </a:rPr>
                  <a:t> is represented as a weighted undirected graph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GB" sz="1600" dirty="0">
                    <a:latin typeface="Arial Nova Cond" panose="020B0506020202020204" pitchFamily="34" charset="0"/>
                  </a:rPr>
                  <a:t> where:</a:t>
                </a:r>
                <a:endParaRPr lang="en-GB" sz="1600" dirty="0">
                  <a:solidFill>
                    <a:schemeClr val="tx1"/>
                  </a:solidFill>
                  <a:latin typeface="Arial Nova Cond" panose="020B0506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rial Nova Cond" panose="020B0506020202020204" pitchFamily="34" charset="0"/>
                  </a:rPr>
                  <a:t> is the set of vertices, </a:t>
                </a:r>
                <a:endParaRPr lang="it-IT" sz="1600" b="0" i="1" dirty="0">
                  <a:solidFill>
                    <a:schemeClr val="tx1"/>
                  </a:solidFill>
                  <a:latin typeface="Arial Nova Cond" panose="020B0506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sz="1600" i="1" dirty="0">
                    <a:solidFill>
                      <a:schemeClr val="tx1"/>
                    </a:solidFill>
                    <a:latin typeface="Arial Nova Cond" panose="020B0506020202020204" pitchFamily="34" charset="0"/>
                  </a:rPr>
                  <a:t> </a:t>
                </a:r>
                <a:r>
                  <a:rPr lang="en-GB" sz="1600" dirty="0">
                    <a:solidFill>
                      <a:schemeClr val="tx1"/>
                    </a:solidFill>
                    <a:latin typeface="Arial Nova Cond" panose="020B0506020202020204" pitchFamily="34" charset="0"/>
                  </a:rPr>
                  <a:t>the set of </a:t>
                </a:r>
                <a:r>
                  <a:rPr lang="en-GB" sz="1600" dirty="0">
                    <a:latin typeface="Arial Nova Cond" panose="020B0506020202020204" pitchFamily="34" charset="0"/>
                  </a:rPr>
                  <a:t>edges;</a:t>
                </a:r>
                <a:endParaRPr lang="it-IT" sz="1600" b="0" i="1" dirty="0">
                  <a:effectLst/>
                  <a:latin typeface="Arial Nova Cond" panose="020B0506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it-IT" sz="1600" b="0" i="1" smtClean="0">
                        <a:effectLst/>
                        <a:latin typeface="Cambria Math" panose="02040503050406030204" pitchFamily="18" charset="0"/>
                      </a:rPr>
                      <m:t>:</m:t>
                    </m:r>
                    <m:r>
                      <a:rPr lang="it-IT" sz="1600" b="0" i="1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sz="1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sz="1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it-IT" sz="1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it-IT" sz="16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16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GB" sz="1600" i="0" dirty="0">
                    <a:effectLst/>
                    <a:latin typeface="Arial Nova Cond" panose="020B0506020202020204" pitchFamily="34" charset="0"/>
                  </a:rPr>
                  <a:t> </a:t>
                </a:r>
                <a:r>
                  <a:rPr lang="en-GB" sz="1600" dirty="0">
                    <a:latin typeface="Arial Nova Cond" panose="020B0506020202020204" pitchFamily="34" charset="0"/>
                  </a:rPr>
                  <a:t>is a weighted function that assigns to each edge a </a:t>
                </a:r>
                <a:r>
                  <a:rPr lang="en-GB" sz="1600" b="1" dirty="0">
                    <a:latin typeface="Arial Nova Cond" panose="020B0506020202020204" pitchFamily="34" charset="0"/>
                  </a:rPr>
                  <a:t>positive cost</a:t>
                </a:r>
                <a:r>
                  <a:rPr lang="en-GB" sz="1600" dirty="0">
                    <a:latin typeface="Arial Nova Cond" panose="020B0506020202020204" pitchFamily="34" charset="0"/>
                  </a:rPr>
                  <a:t>.</a:t>
                </a:r>
                <a:endParaRPr lang="en-GB" sz="1600" dirty="0">
                  <a:solidFill>
                    <a:srgbClr val="000000"/>
                  </a:solidFill>
                  <a:latin typeface="Arial Nova Cond" panose="020B0506020202020204" pitchFamily="34" charset="0"/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CE2BD7F-EA00-0A09-A6A5-7C4A37762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5" y="642419"/>
                <a:ext cx="7378078" cy="1523622"/>
              </a:xfrm>
              <a:prstGeom prst="rect">
                <a:avLst/>
              </a:prstGeom>
              <a:blipFill>
                <a:blip r:embed="rId2"/>
                <a:stretch>
                  <a:fillRect l="-413" b="-44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52EEB702-549D-C85F-8C39-1995CB6D044E}"/>
                  </a:ext>
                </a:extLst>
              </p:cNvPr>
              <p:cNvSpPr txBox="1"/>
              <p:nvPr/>
            </p:nvSpPr>
            <p:spPr>
              <a:xfrm>
                <a:off x="415635" y="2620405"/>
                <a:ext cx="4036572" cy="1202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Sup>
                                  <m:sSubSupPr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sup>
                                </m:sSubSup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Sup>
                                      <m:sSubSupPr>
                                        <m:ctrlPr>
                                          <a:rPr lang="it-IT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it-IT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it-IT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it-IT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p>
                                    </m:sSup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Sup>
                                      <m:sSubSupPr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it-IT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sup>
                                    </m:sSubSup>
                                  </m:e>
                                </m:nary>
                              </m:den>
                            </m:f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0                      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∉</m:t>
                            </m:r>
                            <m:sSubSup>
                              <m:sSubSupPr>
                                <m:ctrlP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eqArr>
                      </m:e>
                    </m:d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52EEB702-549D-C85F-8C39-1995CB6D0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5" y="2620405"/>
                <a:ext cx="4036572" cy="12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 descr="Immagine che contiene sedendo, aria, edificio, aeroplano&#10;&#10;Descrizione generata automaticamente">
            <a:extLst>
              <a:ext uri="{FF2B5EF4-FFF2-40B4-BE49-F238E27FC236}">
                <a16:creationId xmlns:a16="http://schemas.microsoft.com/office/drawing/2014/main" id="{76F02372-7A1D-0C15-82CF-68F37F007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190" y="699681"/>
            <a:ext cx="1905527" cy="143321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9A2181D-9DDA-F082-C2AC-26CE37083EAE}"/>
              </a:ext>
            </a:extLst>
          </p:cNvPr>
          <p:cNvSpPr txBox="1"/>
          <p:nvPr/>
        </p:nvSpPr>
        <p:spPr>
          <a:xfrm>
            <a:off x="415635" y="2223950"/>
            <a:ext cx="254923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latin typeface="Arial Nova Cond" panose="020B0506020202020204" pitchFamily="34" charset="0"/>
                <a:cs typeface="Arial" panose="020B0604020202020204" pitchFamily="34" charset="0"/>
              </a:rPr>
              <a:t>Proportional transition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6A8FA92-6295-194F-A107-A0ECA587B37B}"/>
                  </a:ext>
                </a:extLst>
              </p:cNvPr>
              <p:cNvSpPr txBox="1"/>
              <p:nvPr/>
            </p:nvSpPr>
            <p:spPr>
              <a:xfrm>
                <a:off x="415635" y="3776785"/>
                <a:ext cx="6822829" cy="2744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it-IT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1600" b="1" dirty="0">
                    <a:solidFill>
                      <a:srgbClr val="C00000"/>
                    </a:solidFill>
                    <a:latin typeface="Arial Nova Cond" panose="020B0506020202020204" pitchFamily="34" charset="0"/>
                  </a:rPr>
                  <a:t>pheromone intensity </a:t>
                </a:r>
                <a:r>
                  <a:rPr lang="en-GB" sz="1600" dirty="0">
                    <a:solidFill>
                      <a:srgbClr val="C00000"/>
                    </a:solidFill>
                    <a:latin typeface="Arial Nova Cond" panose="020B0506020202020204" pitchFamily="34" charset="0"/>
                  </a:rPr>
                  <a:t>on the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it-IT" sz="1600" i="1" dirty="0">
                    <a:solidFill>
                      <a:srgbClr val="C00000"/>
                    </a:solidFill>
                    <a:latin typeface="Arial Nova Cond" panose="020B0506020202020204" pitchFamily="34" charset="0"/>
                  </a:rPr>
                  <a:t> </a:t>
                </a:r>
                <a:r>
                  <a:rPr lang="en-GB" sz="1600" dirty="0">
                    <a:solidFill>
                      <a:srgbClr val="C00000"/>
                    </a:solidFill>
                    <a:latin typeface="Arial Nova Cond" panose="020B0506020202020204" pitchFamily="34" charset="0"/>
                  </a:rPr>
                  <a:t>at a given time </a:t>
                </a:r>
                <a:r>
                  <a:rPr lang="en-GB" sz="1600" i="1" dirty="0">
                    <a:solidFill>
                      <a:srgbClr val="C00000"/>
                    </a:solidFill>
                    <a:latin typeface="Arial Nova Cond" panose="020B0506020202020204" pitchFamily="34" charset="0"/>
                  </a:rPr>
                  <a:t>t</a:t>
                </a:r>
                <a:r>
                  <a:rPr lang="en-GB" sz="1600" dirty="0">
                    <a:solidFill>
                      <a:srgbClr val="C00000"/>
                    </a:solidFill>
                    <a:latin typeface="Arial Nova Cond" panose="020B0506020202020204" pitchFamily="34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it-IT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it-IT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it-IT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it-IT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GB" sz="1600" i="0" dirty="0">
                    <a:solidFill>
                      <a:srgbClr val="C00000"/>
                    </a:solidFill>
                    <a:effectLst/>
                    <a:latin typeface="Arial Nova Cond" panose="020B0506020202020204" pitchFamily="34" charset="0"/>
                  </a:rPr>
                  <a:t> </a:t>
                </a:r>
                <a:r>
                  <a:rPr lang="en-GB" sz="1600" b="1" dirty="0">
                    <a:solidFill>
                      <a:srgbClr val="C00000"/>
                    </a:solidFill>
                    <a:latin typeface="Arial Nova Cond" panose="020B0506020202020204" pitchFamily="34" charset="0"/>
                  </a:rPr>
                  <a:t>desirability</a:t>
                </a:r>
                <a:r>
                  <a:rPr lang="en-GB" sz="1600" dirty="0">
                    <a:solidFill>
                      <a:srgbClr val="C00000"/>
                    </a:solidFill>
                    <a:latin typeface="Arial Nova Cond" panose="020B0506020202020204" pitchFamily="34" charset="0"/>
                  </a:rPr>
                  <a:t> of the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GB" sz="1600" i="0" dirty="0">
                    <a:solidFill>
                      <a:srgbClr val="C00000"/>
                    </a:solidFill>
                    <a:effectLst/>
                    <a:latin typeface="Arial Nova Cond" panose="020B0506020202020204" pitchFamily="34" charset="0"/>
                  </a:rPr>
                  <a:t> </a:t>
                </a:r>
                <a:r>
                  <a:rPr lang="en-GB" sz="1600" dirty="0">
                    <a:solidFill>
                      <a:srgbClr val="C00000"/>
                    </a:solidFill>
                    <a:latin typeface="Arial Nova Cond" panose="020B0506020202020204" pitchFamily="34" charset="0"/>
                  </a:rPr>
                  <a:t>at a given time</a:t>
                </a:r>
                <a:r>
                  <a:rPr lang="en-GB" sz="1600" i="1" dirty="0">
                    <a:solidFill>
                      <a:srgbClr val="C00000"/>
                    </a:solidFill>
                    <a:latin typeface="Arial Nova Cond" panose="020B0506020202020204" pitchFamily="34" charset="0"/>
                  </a:rPr>
                  <a:t> t;</a:t>
                </a:r>
                <a:endParaRPr lang="en-GB" sz="1600" dirty="0">
                  <a:solidFill>
                    <a:srgbClr val="C00000"/>
                  </a:solidFill>
                  <a:latin typeface="Arial Nova Cond" panose="020B0506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1600" dirty="0">
                    <a:solidFill>
                      <a:srgbClr val="C00000"/>
                    </a:solidFill>
                    <a:latin typeface="Arial Nova Cond" panose="020B0506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dirty="0">
                    <a:solidFill>
                      <a:srgbClr val="C00000"/>
                    </a:solidFill>
                    <a:latin typeface="Arial Nova Cond" panose="020B0506020202020204" pitchFamily="34" charset="0"/>
                  </a:rPr>
                  <a:t>parameters that determine the importance of pheromone intensity with respect to the desirability;</a:t>
                </a:r>
                <a:endParaRPr lang="it-IT" sz="1600" i="1" dirty="0">
                  <a:solidFill>
                    <a:srgbClr val="C00000"/>
                  </a:solidFill>
                  <a:effectLst/>
                  <a:latin typeface="Arial Nova Cond" panose="020B0506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effectLst/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sz="16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it-IT" sz="16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6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b="0" i="1" smtClean="0">
                        <a:effectLst/>
                        <a:latin typeface="Cambria Math" panose="02040503050406030204" pitchFamily="18" charset="0"/>
                      </a:rPr>
                      <m:t>\</m:t>
                    </m:r>
                    <m:d>
                      <m:dPr>
                        <m:begChr m:val="{"/>
                        <m:endChr m:val="}"/>
                        <m:ctrlPr>
                          <a:rPr lang="it-IT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sz="16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6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it-IT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it-IT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GB" sz="1600" i="0" dirty="0">
                    <a:effectLst/>
                    <a:latin typeface="Arial Nova Cond" panose="020B0506020202020204" pitchFamily="34" charset="0"/>
                  </a:rPr>
                  <a:t> </a:t>
                </a:r>
                <a:r>
                  <a:rPr lang="en-GB" sz="1600" dirty="0">
                    <a:latin typeface="Arial Nova Cond" panose="020B0506020202020204" pitchFamily="34" charset="0"/>
                  </a:rPr>
                  <a:t>are all the possible displacements of the ant </a:t>
                </a:r>
                <a:r>
                  <a:rPr lang="en-GB" sz="1600" i="1" dirty="0">
                    <a:latin typeface="Arial Nova Cond" panose="020B0506020202020204" pitchFamily="34" charset="0"/>
                  </a:rPr>
                  <a:t>k</a:t>
                </a:r>
                <a:r>
                  <a:rPr lang="en-GB" sz="1600" dirty="0">
                    <a:latin typeface="Arial Nova Cond" panose="020B0506020202020204" pitchFamily="34" charset="0"/>
                  </a:rPr>
                  <a:t> from vertex </a:t>
                </a:r>
                <a:r>
                  <a:rPr lang="en-GB" sz="1600" i="1" dirty="0">
                    <a:latin typeface="Arial Nova Cond" panose="020B0506020202020204" pitchFamily="34" charset="0"/>
                  </a:rPr>
                  <a:t>I;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:(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)∈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1600" b="0" i="0" smtClean="0">
                        <a:solidFill>
                          <a:schemeClr val="tx1"/>
                        </a:solidFill>
                        <a:latin typeface="Arial Nova Cond" panose="020B0506020202020204" pitchFamily="34" charset="0"/>
                      </a:rPr>
                      <m:t>is</m:t>
                    </m:r>
                    <m:r>
                      <m:rPr>
                        <m:nor/>
                      </m:rPr>
                      <a:rPr lang="en-GB" sz="1600">
                        <a:latin typeface="Arial Nova Cond" panose="020B0506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GB" sz="1600">
                        <a:latin typeface="Arial Nova Cond" panose="020B0506020202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en-GB" sz="1600">
                        <a:latin typeface="Arial Nova Cond" panose="020B0506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GB" sz="1600">
                        <a:latin typeface="Arial Nova Cond" panose="020B0506020202020204" pitchFamily="34" charset="0"/>
                      </a:rPr>
                      <m:t>set</m:t>
                    </m:r>
                    <m:r>
                      <m:rPr>
                        <m:nor/>
                      </m:rPr>
                      <a:rPr lang="en-GB" sz="1600">
                        <a:latin typeface="Arial Nova Cond" panose="020B0506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GB" sz="1600">
                        <a:latin typeface="Arial Nova Cond" panose="020B0506020202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en-GB" sz="1600">
                        <a:latin typeface="Arial Nova Cond" panose="020B0506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GB" sz="1600">
                        <a:latin typeface="Arial Nova Cond" panose="020B0506020202020204" pitchFamily="34" charset="0"/>
                      </a:rPr>
                      <m:t>vertices</m:t>
                    </m:r>
                    <m:r>
                      <m:rPr>
                        <m:nor/>
                      </m:rPr>
                      <a:rPr lang="en-GB" sz="1600">
                        <a:latin typeface="Arial Nova Cond" panose="020B0506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GB" sz="1600">
                        <a:latin typeface="Arial Nova Cond" panose="020B0506020202020204" pitchFamily="34" charset="0"/>
                      </a:rPr>
                      <m:t>adjacent</m:t>
                    </m:r>
                    <m:r>
                      <m:rPr>
                        <m:nor/>
                      </m:rPr>
                      <a:rPr lang="en-GB" sz="1600">
                        <a:latin typeface="Arial Nova Cond" panose="020B0506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GB" sz="1600">
                        <a:latin typeface="Arial Nova Cond" panose="020B0506020202020204" pitchFamily="34" charset="0"/>
                      </a:rPr>
                      <m:t>to</m:t>
                    </m:r>
                    <m:r>
                      <m:rPr>
                        <m:nor/>
                      </m:rPr>
                      <a:rPr lang="en-GB" sz="1600">
                        <a:latin typeface="Arial Nova Cond" panose="020B0506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GB" sz="1600">
                        <a:latin typeface="Arial Nova Cond" panose="020B0506020202020204" pitchFamily="34" charset="0"/>
                      </a:rPr>
                      <m:t>vertex</m:t>
                    </m:r>
                  </m:oMath>
                </a14:m>
                <a:r>
                  <a:rPr lang="en-GB" sz="1600" dirty="0">
                    <a:latin typeface="Arial Nova Cond" panose="020B0506020202020204" pitchFamily="34" charset="0"/>
                  </a:rPr>
                  <a:t> </a:t>
                </a:r>
                <a:r>
                  <a:rPr lang="en-GB" sz="1600" i="1" dirty="0">
                    <a:latin typeface="Arial Nova Cond" panose="020B0506020202020204" pitchFamily="34" charset="0"/>
                  </a:rPr>
                  <a:t>I;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dirty="0">
                    <a:latin typeface="Arial Nova Cond" panose="020B0506020202020204" pitchFamily="34" charset="0"/>
                  </a:rPr>
                  <a:t> is the set of vertices visited by the ant </a:t>
                </a:r>
                <a:r>
                  <a:rPr lang="en-GB" sz="1600" i="1" dirty="0">
                    <a:latin typeface="Arial Nova Cond" panose="020B0506020202020204" pitchFamily="34" charset="0"/>
                  </a:rPr>
                  <a:t>k;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6A8FA92-6295-194F-A107-A0ECA587B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5" y="3776785"/>
                <a:ext cx="6822829" cy="2744662"/>
              </a:xfrm>
              <a:prstGeom prst="rect">
                <a:avLst/>
              </a:prstGeom>
              <a:blipFill>
                <a:blip r:embed="rId5"/>
                <a:stretch>
                  <a:fillRect l="-357"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ECC4C7-9362-3731-9C22-591994778199}"/>
              </a:ext>
            </a:extLst>
          </p:cNvPr>
          <p:cNvSpPr txBox="1"/>
          <p:nvPr/>
        </p:nvSpPr>
        <p:spPr>
          <a:xfrm>
            <a:off x="8442032" y="2281851"/>
            <a:ext cx="2076685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latin typeface="Arial Nova Cond" panose="020B0506020202020204" pitchFamily="34" charset="0"/>
                <a:cs typeface="Arial" panose="020B0604020202020204" pitchFamily="34" charset="0"/>
              </a:rPr>
              <a:t>Reinforcement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FB8FFE8-80FD-4452-B66D-21622DA3C4E4}"/>
                  </a:ext>
                </a:extLst>
              </p:cNvPr>
              <p:cNvSpPr txBox="1"/>
              <p:nvPr/>
            </p:nvSpPr>
            <p:spPr>
              <a:xfrm>
                <a:off x="7938655" y="2620405"/>
                <a:ext cx="2770909" cy="458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1600" dirty="0">
                    <a:latin typeface="Bahnschrif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it-IT" sz="1600" dirty="0">
                    <a:latin typeface="Bahnschrift" panose="020B0502040204020203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GB" sz="1600" dirty="0">
                  <a:latin typeface="Bahnschrif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FB8FFE8-80FD-4452-B66D-21622DA3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655" y="2620405"/>
                <a:ext cx="2770909" cy="458202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735DF75-2670-4D0B-B555-1769F97BD564}"/>
              </a:ext>
            </a:extLst>
          </p:cNvPr>
          <p:cNvSpPr txBox="1"/>
          <p:nvPr/>
        </p:nvSpPr>
        <p:spPr>
          <a:xfrm>
            <a:off x="8151562" y="3126549"/>
            <a:ext cx="29480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 Nova Cond" panose="020B0506020202020204" pitchFamily="34" charset="0"/>
              </a:rPr>
              <a:t>after an ant crosses a link, the pheromone is increased by a constant quantity K (user defined)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CE5509A-E29C-4E1D-7058-B4936333EB4A}"/>
              </a:ext>
            </a:extLst>
          </p:cNvPr>
          <p:cNvSpPr txBox="1"/>
          <p:nvPr/>
        </p:nvSpPr>
        <p:spPr>
          <a:xfrm>
            <a:off x="8442032" y="4264280"/>
            <a:ext cx="2076685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latin typeface="Arial Nova Cond" panose="020B0506020202020204" pitchFamily="34" charset="0"/>
                <a:cs typeface="Arial" panose="020B0604020202020204" pitchFamily="34" charset="0"/>
              </a:rPr>
              <a:t>Global updating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795DEE0-A909-E16B-4C7B-C9219E009729}"/>
                  </a:ext>
                </a:extLst>
              </p:cNvPr>
              <p:cNvSpPr txBox="1"/>
              <p:nvPr/>
            </p:nvSpPr>
            <p:spPr>
              <a:xfrm>
                <a:off x="8151561" y="5205634"/>
                <a:ext cx="2657625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600" dirty="0">
                    <a:latin typeface="Arial Nova Cond" panose="020B0506020202020204" pitchFamily="34" charset="0"/>
                  </a:rPr>
                  <a:t>every T ticks*, the amount of pheromone decay according to the value of</a:t>
                </a:r>
                <a:r>
                  <a:rPr lang="it-IT" sz="1600" b="0" dirty="0">
                    <a:solidFill>
                      <a:schemeClr val="tx1"/>
                    </a:solidFill>
                    <a:latin typeface="Arial Nova Cond" panose="020B0506020202020204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1600" dirty="0">
                    <a:latin typeface="Arial Nova Cond" panose="020B0506020202020204" pitchFamily="34" charset="0"/>
                  </a:rPr>
                  <a:t> (</a:t>
                </a:r>
                <a:r>
                  <a:rPr lang="en-GB" sz="1600" b="1" dirty="0">
                    <a:latin typeface="Arial Nova Cond" panose="020B0506020202020204" pitchFamily="34" charset="0"/>
                  </a:rPr>
                  <a:t>evaporation rate</a:t>
                </a:r>
                <a:r>
                  <a:rPr lang="en-GB" sz="1600" dirty="0">
                    <a:latin typeface="Arial Nova Cond" panose="020B0506020202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795DEE0-A909-E16B-4C7B-C9219E009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561" y="5205634"/>
                <a:ext cx="2657625" cy="1077218"/>
              </a:xfrm>
              <a:prstGeom prst="rect">
                <a:avLst/>
              </a:prstGeom>
              <a:blipFill>
                <a:blip r:embed="rId7"/>
                <a:stretch>
                  <a:fillRect l="-1147" t="-1695" r="-1606" b="-62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0924996B-935A-AA4D-718B-94C1E0DFCE6D}"/>
                  </a:ext>
                </a:extLst>
              </p:cNvPr>
              <p:cNvSpPr txBox="1"/>
              <p:nvPr/>
            </p:nvSpPr>
            <p:spPr>
              <a:xfrm>
                <a:off x="8151561" y="4790748"/>
                <a:ext cx="2657625" cy="358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it-IT" sz="1600" b="0" dirty="0">
                  <a:solidFill>
                    <a:schemeClr val="tx1"/>
                  </a:solidFill>
                  <a:latin typeface="Arial Nova Cond" panose="020B0506020202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0924996B-935A-AA4D-718B-94C1E0D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561" y="4790748"/>
                <a:ext cx="2657625" cy="358368"/>
              </a:xfrm>
              <a:prstGeom prst="rect">
                <a:avLst/>
              </a:prstGeom>
              <a:blipFill>
                <a:blip r:embed="rId8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DE1ECC2-069A-A947-A598-60890103833B}"/>
              </a:ext>
            </a:extLst>
          </p:cNvPr>
          <p:cNvSpPr txBox="1"/>
          <p:nvPr/>
        </p:nvSpPr>
        <p:spPr>
          <a:xfrm>
            <a:off x="7515571" y="6580122"/>
            <a:ext cx="39296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*The time unit used that corresponds to a single movement of all agents.</a:t>
            </a:r>
            <a:r>
              <a:rPr lang="en-GB" sz="1000" dirty="0">
                <a:latin typeface="Arial Nova Cond" panose="020B0506020202020204" pitchFamily="34" charset="0"/>
              </a:rPr>
              <a:t>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ADE3396-CD6D-A282-806F-7B1E75860959}"/>
              </a:ext>
            </a:extLst>
          </p:cNvPr>
          <p:cNvSpPr txBox="1"/>
          <p:nvPr/>
        </p:nvSpPr>
        <p:spPr>
          <a:xfrm>
            <a:off x="5055626" y="2972660"/>
            <a:ext cx="52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Arial Nova Cond" panose="020B0506020202020204" pitchFamily="34" charset="0"/>
              </a:rPr>
              <a:t>(1)</a:t>
            </a:r>
            <a:endParaRPr lang="en-GB" sz="1400" dirty="0">
              <a:latin typeface="Arial Nova Cond" panose="020B0506020202020204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B6CFE0D-CDE8-2E82-563F-F3407D4F9722}"/>
              </a:ext>
            </a:extLst>
          </p:cNvPr>
          <p:cNvSpPr txBox="1"/>
          <p:nvPr/>
        </p:nvSpPr>
        <p:spPr>
          <a:xfrm>
            <a:off x="11181937" y="2691165"/>
            <a:ext cx="52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Arial Nova Cond" panose="020B0506020202020204" pitchFamily="34" charset="0"/>
              </a:rPr>
              <a:t>(2)</a:t>
            </a:r>
            <a:endParaRPr lang="en-GB" sz="1400" dirty="0">
              <a:latin typeface="Arial Nova Cond" panose="020B0506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1FFCC15-3C60-2A0F-0934-0E110A472427}"/>
              </a:ext>
            </a:extLst>
          </p:cNvPr>
          <p:cNvSpPr txBox="1"/>
          <p:nvPr/>
        </p:nvSpPr>
        <p:spPr>
          <a:xfrm>
            <a:off x="11195810" y="4816043"/>
            <a:ext cx="52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Arial Nova Cond" panose="020B0506020202020204" pitchFamily="34" charset="0"/>
              </a:rPr>
              <a:t>(3)</a:t>
            </a:r>
            <a:endParaRPr lang="en-GB" sz="1400" dirty="0">
              <a:latin typeface="Arial Nova Cond" panose="020B0506020202020204" pitchFamily="34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85F25F7-54EC-27FD-A9AE-562CC2A09C06}"/>
              </a:ext>
            </a:extLst>
          </p:cNvPr>
          <p:cNvSpPr txBox="1"/>
          <p:nvPr/>
        </p:nvSpPr>
        <p:spPr>
          <a:xfrm>
            <a:off x="11705871" y="6570214"/>
            <a:ext cx="47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4\13</a:t>
            </a:r>
            <a:endParaRPr lang="en-GB" sz="1000" dirty="0"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235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4AB35C-EA2D-B008-3BDC-6A591B3E4305}"/>
              </a:ext>
            </a:extLst>
          </p:cNvPr>
          <p:cNvSpPr txBox="1"/>
          <p:nvPr/>
        </p:nvSpPr>
        <p:spPr>
          <a:xfrm>
            <a:off x="415635" y="154767"/>
            <a:ext cx="1122218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600" dirty="0">
                <a:latin typeface="Arial Nova Cond" panose="020B0506020202020204" pitchFamily="34" charset="0"/>
              </a:rPr>
              <a:t>THE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ACBBF14-6EF5-327B-E868-0B5AC236EFE6}"/>
                  </a:ext>
                </a:extLst>
              </p:cNvPr>
              <p:cNvSpPr txBox="1"/>
              <p:nvPr/>
            </p:nvSpPr>
            <p:spPr>
              <a:xfrm>
                <a:off x="415635" y="1617677"/>
                <a:ext cx="5467734" cy="4319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600" b="1" dirty="0">
                    <a:latin typeface="Arial Nova Cond" panose="020B0506020202020204" pitchFamily="34" charset="0"/>
                  </a:rPr>
                  <a:t>High Performing Ants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latin typeface="Arial Nova Cond" panose="020B0506020202020204" pitchFamily="34" charset="0"/>
                  </a:rPr>
                  <a:t>Leave an amount of </a:t>
                </a:r>
                <a:r>
                  <a:rPr lang="en-GB" sz="1600" b="1" dirty="0">
                    <a:latin typeface="Arial Nova Cond" panose="020B0506020202020204" pitchFamily="34" charset="0"/>
                  </a:rPr>
                  <a:t>pheromone</a:t>
                </a:r>
                <a:r>
                  <a:rPr lang="en-GB" sz="1600" i="1" dirty="0">
                    <a:latin typeface="Arial Nova Cond" panose="020B0506020202020204" pitchFamily="34" charset="0"/>
                  </a:rPr>
                  <a:t> K </a:t>
                </a:r>
                <a:r>
                  <a:rPr lang="en-GB" sz="1600" dirty="0">
                    <a:latin typeface="Arial Nova Cond" panose="020B0506020202020204" pitchFamily="34" charset="0"/>
                  </a:rPr>
                  <a:t>after crossing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GB" sz="1600" b="0" i="0" dirty="0">
                    <a:effectLst/>
                    <a:latin typeface="Arial Nova Cond" panose="020B0506020202020204" pitchFamily="34" charset="0"/>
                  </a:rPr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b="1" i="0" dirty="0">
                    <a:effectLst/>
                    <a:latin typeface="Arial Nova Cond" panose="020B0506020202020204" pitchFamily="34" charset="0"/>
                  </a:rPr>
                  <a:t>Leave  an information</a:t>
                </a:r>
                <a:r>
                  <a:rPr lang="en-GB" sz="1600" b="0" i="0" dirty="0">
                    <a:effectLst/>
                    <a:latin typeface="Arial Nova Cond" panose="020B0506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it-IT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d>
                      <m:dPr>
                        <m:ctrlPr>
                          <a:rPr lang="it-IT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it-IT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it-IT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it-IT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it-IT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  <m:r>
                          <a:rPr lang="it-IT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  <m:r>
                          <a:rPr lang="it-IT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GB" sz="1600" b="1" i="0" dirty="0">
                    <a:effectLst/>
                    <a:latin typeface="Arial Nova Cond" panose="020B0506020202020204" pitchFamily="34" charset="0"/>
                  </a:rPr>
                  <a:t> </a:t>
                </a:r>
                <a:r>
                  <a:rPr lang="en-GB" sz="1600" b="0" i="0" dirty="0">
                    <a:effectLst/>
                    <a:latin typeface="Arial Nova Cond" panose="020B0506020202020204" pitchFamily="34" charset="0"/>
                  </a:rPr>
                  <a:t>on the endpoint after crossing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GB" sz="1600" dirty="0">
                  <a:latin typeface="Arial Nova Cond" panose="020B0506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latin typeface="Arial Nova Cond" panose="020B0506020202020204" pitchFamily="34" charset="0"/>
                  </a:rPr>
                  <a:t>R</a:t>
                </a:r>
                <a:r>
                  <a:rPr lang="en-GB" sz="1600" b="0" i="0" dirty="0">
                    <a:effectLst/>
                    <a:latin typeface="Arial Nova Cond" panose="020B0506020202020204" pitchFamily="34" charset="0"/>
                  </a:rPr>
                  <a:t>epair, with a certain probability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effectLst/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1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GB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sz="16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it-IT" sz="16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GB" sz="1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sz="1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1600" b="0" i="0" dirty="0">
                    <a:effectLst/>
                    <a:latin typeface="Arial Nova Cond" panose="020B0506020202020204" pitchFamily="34" charset="0"/>
                  </a:rPr>
                  <a:t>, a destroyed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GB" sz="1600" b="0" i="0" dirty="0">
                    <a:effectLst/>
                    <a:latin typeface="Arial Nova Cond" panose="020B0506020202020204" pitchFamily="34" charset="0"/>
                  </a:rPr>
                  <a:t> </a:t>
                </a:r>
                <a:r>
                  <a:rPr lang="en-GB" sz="1600" dirty="0">
                    <a:latin typeface="Arial Nova Cond" panose="020B0506020202020204" pitchFamily="34" charset="0"/>
                  </a:rPr>
                  <a:t>and/or a vertex</a:t>
                </a:r>
                <a:r>
                  <a:rPr lang="en-GB" sz="1600" i="1" dirty="0">
                    <a:latin typeface="Arial Nova Cond" panose="020B0506020202020204" pitchFamily="34" charset="0"/>
                  </a:rPr>
                  <a:t> </a:t>
                </a:r>
                <a:r>
                  <a:rPr lang="en-GB" sz="1600" i="1" dirty="0" err="1">
                    <a:latin typeface="Arial Nova Cond" panose="020B0506020202020204" pitchFamily="34" charset="0"/>
                  </a:rPr>
                  <a:t>i</a:t>
                </a:r>
                <a:r>
                  <a:rPr lang="en-GB" sz="1600" i="1" dirty="0">
                    <a:latin typeface="Arial Nova Cond" panose="020B0506020202020204" pitchFamily="34" charset="0"/>
                  </a:rPr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latin typeface="Arial Nova Cond" panose="020B0506020202020204" pitchFamily="34" charset="0"/>
                  </a:rPr>
                  <a:t>They work at their best.</a:t>
                </a:r>
              </a:p>
              <a:p>
                <a:endParaRPr lang="en-GB" sz="1600" i="1" dirty="0">
                  <a:latin typeface="Arial Nova Cond" panose="020B0506020202020204" pitchFamily="34" charset="0"/>
                </a:endParaRPr>
              </a:p>
              <a:p>
                <a:r>
                  <a:rPr lang="en-GB" sz="1600" b="1" dirty="0">
                    <a:latin typeface="Arial Nova Cond" panose="020B0506020202020204" pitchFamily="34" charset="0"/>
                  </a:rPr>
                  <a:t>Low Performing Ants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latin typeface="Arial Nova Cond" panose="020B0506020202020204" pitchFamily="34" charset="0"/>
                  </a:rPr>
                  <a:t>Leave an amount of pheromone</a:t>
                </a:r>
                <a:r>
                  <a:rPr lang="en-GB" sz="1600" i="1" dirty="0">
                    <a:latin typeface="Arial Nova Cond" panose="020B0506020202020204" pitchFamily="34" charset="0"/>
                  </a:rPr>
                  <a:t> K </a:t>
                </a:r>
                <a:r>
                  <a:rPr lang="en-GB" sz="1600" dirty="0">
                    <a:latin typeface="Arial Nova Cond" panose="020B0506020202020204" pitchFamily="34" charset="0"/>
                  </a:rPr>
                  <a:t>after crossing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GB" sz="1600" b="0" i="0" dirty="0">
                    <a:effectLst/>
                    <a:latin typeface="Arial Nova Cond" panose="020B0506020202020204" pitchFamily="34" charset="0"/>
                  </a:rPr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b="1" i="0" dirty="0">
                    <a:effectLst/>
                    <a:latin typeface="Arial Nova Cond" panose="020B0506020202020204" pitchFamily="34" charset="0"/>
                  </a:rPr>
                  <a:t>Don’t </a:t>
                </a:r>
                <a:r>
                  <a:rPr lang="en-GB" sz="1600" b="1" dirty="0">
                    <a:latin typeface="Arial Nova Cond" panose="020B0506020202020204" pitchFamily="34" charset="0"/>
                  </a:rPr>
                  <a:t>l</a:t>
                </a:r>
                <a:r>
                  <a:rPr lang="en-GB" sz="1600" b="1" i="0" dirty="0">
                    <a:effectLst/>
                    <a:latin typeface="Arial Nova Cond" panose="020B0506020202020204" pitchFamily="34" charset="0"/>
                  </a:rPr>
                  <a:t>eave an information </a:t>
                </a:r>
                <a:r>
                  <a:rPr lang="en-GB" sz="1600" b="0" i="0" dirty="0">
                    <a:effectLst/>
                    <a:latin typeface="Arial Nova Cond" panose="020B0506020202020204" pitchFamily="34" charset="0"/>
                  </a:rPr>
                  <a:t>on the endpoint after crossing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GB" sz="1600" dirty="0">
                  <a:latin typeface="Arial Nova Cond" panose="020B0506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latin typeface="Arial Nova Cond" panose="020B0506020202020204" pitchFamily="34" charset="0"/>
                  </a:rPr>
                  <a:t>Destroy</a:t>
                </a:r>
                <a:r>
                  <a:rPr lang="en-GB" sz="1600" b="0" i="0" dirty="0">
                    <a:effectLst/>
                    <a:latin typeface="Arial Nova Cond" panose="020B0506020202020204" pitchFamily="34" charset="0"/>
                  </a:rPr>
                  <a:t>, with a certain probability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effectLst/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1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GB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sz="1600" b="0" i="1" smtClean="0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it-IT" sz="1600" b="0" i="1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smtClean="0"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GB" sz="1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sz="1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1600" b="0" i="0" dirty="0">
                    <a:effectLst/>
                    <a:latin typeface="Arial Nova Cond" panose="020B0506020202020204" pitchFamily="34" charset="0"/>
                  </a:rPr>
                  <a:t>,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GB" sz="1600" b="0" i="0" dirty="0">
                    <a:effectLst/>
                    <a:latin typeface="Arial Nova Cond" panose="020B0506020202020204" pitchFamily="34" charset="0"/>
                  </a:rPr>
                  <a:t> and/or a vertex</a:t>
                </a:r>
                <a:r>
                  <a:rPr lang="en-GB" sz="1600" b="0" i="1" dirty="0">
                    <a:effectLst/>
                    <a:latin typeface="Arial Nova Cond" panose="020B0506020202020204" pitchFamily="34" charset="0"/>
                  </a:rPr>
                  <a:t> </a:t>
                </a:r>
                <a:r>
                  <a:rPr lang="en-GB" sz="1600" b="0" i="1" dirty="0" err="1">
                    <a:effectLst/>
                    <a:latin typeface="Arial Nova Cond" panose="020B0506020202020204" pitchFamily="34" charset="0"/>
                  </a:rPr>
                  <a:t>i</a:t>
                </a:r>
                <a:r>
                  <a:rPr lang="en-GB" sz="1600" b="0" i="0" dirty="0">
                    <a:effectLst/>
                    <a:latin typeface="Arial Nova Cond" panose="020B0506020202020204" pitchFamily="34" charset="0"/>
                  </a:rPr>
                  <a:t>; </a:t>
                </a:r>
                <a:endParaRPr lang="en-GB" sz="1600" b="0" i="1" dirty="0">
                  <a:effectLst/>
                  <a:latin typeface="Arial Nova Cond" panose="020B0506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latin typeface="Arial Nova Cond" panose="020B0506020202020204" pitchFamily="34" charset="0"/>
                  </a:rPr>
                  <a:t>They do not work properly</a:t>
                </a:r>
                <a:r>
                  <a:rPr lang="en-GB" sz="1600" i="1" dirty="0">
                    <a:latin typeface="Arial Nova Cond" panose="020B0506020202020204" pitchFamily="34" charset="0"/>
                  </a:rPr>
                  <a:t>.</a:t>
                </a:r>
                <a:endParaRPr lang="en-GB" sz="1600" dirty="0">
                  <a:latin typeface="Arial Nova Cond" panose="020B0506020202020204" pitchFamily="34" charset="0"/>
                </a:endParaRPr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ACBBF14-6EF5-327B-E868-0B5AC236E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5" y="1617677"/>
                <a:ext cx="5467734" cy="4319452"/>
              </a:xfrm>
              <a:prstGeom prst="rect">
                <a:avLst/>
              </a:prstGeom>
              <a:blipFill>
                <a:blip r:embed="rId5"/>
                <a:stretch>
                  <a:fillRect l="-557" t="-423" r="-557" b="-9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Registrazione schermo 11">
            <a:hlinkClick r:id="" action="ppaction://media"/>
            <a:extLst>
              <a:ext uri="{FF2B5EF4-FFF2-40B4-BE49-F238E27FC236}">
                <a16:creationId xmlns:a16="http://schemas.microsoft.com/office/drawing/2014/main" id="{4DC1DAD9-53D7-7FD5-C5BB-56A7C7158A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97814" y="817007"/>
            <a:ext cx="4895850" cy="497205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6DA560E-B077-0EF4-BBB1-BF6BBDE1AE93}"/>
              </a:ext>
            </a:extLst>
          </p:cNvPr>
          <p:cNvSpPr txBox="1"/>
          <p:nvPr/>
        </p:nvSpPr>
        <p:spPr>
          <a:xfrm>
            <a:off x="5883369" y="6040993"/>
            <a:ext cx="940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</a:rPr>
              <a:t>Starting</a:t>
            </a:r>
            <a:r>
              <a:rPr lang="it-IT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</a:rPr>
              <a:t> point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FA9F290-B0BA-7BCD-83B1-496CDE618698}"/>
              </a:ext>
            </a:extLst>
          </p:cNvPr>
          <p:cNvSpPr txBox="1"/>
          <p:nvPr/>
        </p:nvSpPr>
        <p:spPr>
          <a:xfrm>
            <a:off x="11038245" y="1068943"/>
            <a:ext cx="9401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</a:rPr>
              <a:t>Endpoint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</a:endParaRP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3F12DF0-A06D-FFFB-44FB-6140BD273E02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6353439" y="4003964"/>
            <a:ext cx="199761" cy="203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C3B8188-1ACF-C1EB-4043-4D341BA0B65A}"/>
              </a:ext>
            </a:extLst>
          </p:cNvPr>
          <p:cNvSpPr txBox="1"/>
          <p:nvPr/>
        </p:nvSpPr>
        <p:spPr>
          <a:xfrm>
            <a:off x="415635" y="798643"/>
            <a:ext cx="2937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latin typeface="Arial Nova Cond" panose="020B0506020202020204" pitchFamily="34" charset="0"/>
              </a:rPr>
              <a:t>Two kinds of ants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2DF15B6-EB36-F835-BFAD-EDC6EF534FC1}"/>
              </a:ext>
            </a:extLst>
          </p:cNvPr>
          <p:cNvSpPr txBox="1"/>
          <p:nvPr/>
        </p:nvSpPr>
        <p:spPr>
          <a:xfrm>
            <a:off x="11705871" y="6570214"/>
            <a:ext cx="47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5\13</a:t>
            </a:r>
            <a:endParaRPr lang="en-GB" sz="1000" dirty="0"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5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3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4AB35C-EA2D-B008-3BDC-6A591B3E4305}"/>
              </a:ext>
            </a:extLst>
          </p:cNvPr>
          <p:cNvSpPr txBox="1"/>
          <p:nvPr/>
        </p:nvSpPr>
        <p:spPr>
          <a:xfrm>
            <a:off x="415635" y="154767"/>
            <a:ext cx="1122218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600" dirty="0">
                <a:latin typeface="Arial Nova Cond" panose="020B0506020202020204" pitchFamily="34" charset="0"/>
              </a:rPr>
              <a:t>THE MODEL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6ABBB6-2616-CD05-EE79-EB4E0B2011EF}"/>
              </a:ext>
            </a:extLst>
          </p:cNvPr>
          <p:cNvSpPr txBox="1"/>
          <p:nvPr/>
        </p:nvSpPr>
        <p:spPr>
          <a:xfrm>
            <a:off x="450272" y="758901"/>
            <a:ext cx="11291455" cy="2118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dirty="0">
                <a:latin typeface="Arial Nova Cond" panose="020B0506020202020204" pitchFamily="34" charset="0"/>
              </a:rPr>
              <a:t>The problem under investigation can be considered as a </a:t>
            </a:r>
            <a:r>
              <a:rPr lang="en-GB" b="1" dirty="0">
                <a:latin typeface="Arial Nova Cond" panose="020B0506020202020204" pitchFamily="34" charset="0"/>
              </a:rPr>
              <a:t>general path problem </a:t>
            </a:r>
            <a:r>
              <a:rPr lang="en-GB" dirty="0">
                <a:latin typeface="Arial Nova Cond" panose="020B0506020202020204" pitchFamily="34" charset="0"/>
              </a:rPr>
              <a:t>but the </a:t>
            </a:r>
            <a:r>
              <a:rPr lang="en-GB" b="1" dirty="0">
                <a:latin typeface="Arial Nova Cond" panose="020B0506020202020204" pitchFamily="34" charset="0"/>
              </a:rPr>
              <a:t>shortest path, in this case, is not a good evaluation metric</a:t>
            </a:r>
            <a:r>
              <a:rPr lang="en-GB" dirty="0">
                <a:latin typeface="Arial Nova Cond" panose="020B0506020202020204" pitchFamily="34" charset="0"/>
              </a:rPr>
              <a:t> because:</a:t>
            </a:r>
          </a:p>
          <a:p>
            <a:pPr algn="just">
              <a:lnSpc>
                <a:spcPct val="150000"/>
              </a:lnSpc>
            </a:pPr>
            <a:endParaRPr lang="en-GB" b="0" i="0" dirty="0">
              <a:solidFill>
                <a:srgbClr val="000000"/>
              </a:solidFill>
              <a:effectLst/>
              <a:latin typeface="Arial Nova Cond" panose="020B0506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The </a:t>
            </a:r>
            <a:r>
              <a:rPr lang="en-GB" dirty="0">
                <a:solidFill>
                  <a:srgbClr val="000000"/>
                </a:solidFill>
                <a:latin typeface="Arial Nova Cond" panose="020B0506020202020204" pitchFamily="34" charset="0"/>
              </a:rPr>
              <a:t>destroy\repair actions 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make the </a:t>
            </a:r>
            <a:r>
              <a:rPr lang="en-GB" b="1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network dynamic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A node or a link can be </a:t>
            </a:r>
            <a:r>
              <a:rPr lang="en-GB" b="1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not crossable 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in the timestep </a:t>
            </a:r>
            <a:r>
              <a:rPr lang="en-GB" b="0" i="1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t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, but </a:t>
            </a:r>
            <a:r>
              <a:rPr lang="en-GB" b="1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becoming crossable 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later.</a:t>
            </a:r>
          </a:p>
        </p:txBody>
      </p:sp>
      <p:pic>
        <p:nvPicPr>
          <p:cNvPr id="7" name="Immagine 6" descr="Immagine che contiene sedendo, aria, edificio, aeroplano&#10;&#10;Descrizione generata automaticamente">
            <a:extLst>
              <a:ext uri="{FF2B5EF4-FFF2-40B4-BE49-F238E27FC236}">
                <a16:creationId xmlns:a16="http://schemas.microsoft.com/office/drawing/2014/main" id="{890CFDBA-878F-6937-8BB5-41412D1AB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24" y="3429000"/>
            <a:ext cx="2079559" cy="1564112"/>
          </a:xfrm>
          <a:prstGeom prst="rect">
            <a:avLst/>
          </a:prstGeom>
        </p:spPr>
      </p:pic>
      <p:pic>
        <p:nvPicPr>
          <p:cNvPr id="8" name="Immagine 7" descr="Immagine che contiene sedendo, aria, edificio, aeroplano&#10;&#10;Descrizione generata automaticamente">
            <a:extLst>
              <a:ext uri="{FF2B5EF4-FFF2-40B4-BE49-F238E27FC236}">
                <a16:creationId xmlns:a16="http://schemas.microsoft.com/office/drawing/2014/main" id="{771E91DC-66FD-EA46-7B0D-8BD073B36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341" y="3453660"/>
            <a:ext cx="2079559" cy="1564112"/>
          </a:xfrm>
          <a:prstGeom prst="rect">
            <a:avLst/>
          </a:prstGeom>
        </p:spPr>
      </p:pic>
      <p:pic>
        <p:nvPicPr>
          <p:cNvPr id="9" name="Immagine 8" descr="Immagine che contiene sedendo, aria, edificio, aeroplano&#10;&#10;Descrizione generata automaticamente">
            <a:extLst>
              <a:ext uri="{FF2B5EF4-FFF2-40B4-BE49-F238E27FC236}">
                <a16:creationId xmlns:a16="http://schemas.microsoft.com/office/drawing/2014/main" id="{979B1854-0ED0-2565-6421-3BB6D033E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407" y="3429000"/>
            <a:ext cx="2079559" cy="156411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88896D58-0C4F-FF7D-FF39-C0EB05D60775}"/>
              </a:ext>
            </a:extLst>
          </p:cNvPr>
          <p:cNvSpPr/>
          <p:nvPr/>
        </p:nvSpPr>
        <p:spPr>
          <a:xfrm>
            <a:off x="6123703" y="3640612"/>
            <a:ext cx="134672" cy="14309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71332B4-B5E7-4E25-9DB7-252DCDF67694}"/>
              </a:ext>
            </a:extLst>
          </p:cNvPr>
          <p:cNvSpPr/>
          <p:nvPr/>
        </p:nvSpPr>
        <p:spPr>
          <a:xfrm>
            <a:off x="5708067" y="4188852"/>
            <a:ext cx="134672" cy="14309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ED7DD5F2-07BB-1EC6-EC7D-6B6AEBD64FA5}"/>
              </a:ext>
            </a:extLst>
          </p:cNvPr>
          <p:cNvSpPr/>
          <p:nvPr/>
        </p:nvSpPr>
        <p:spPr>
          <a:xfrm>
            <a:off x="9227124" y="4091460"/>
            <a:ext cx="134672" cy="14309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6E967C0-6297-0F13-73DF-801F7112C016}"/>
              </a:ext>
            </a:extLst>
          </p:cNvPr>
          <p:cNvSpPr/>
          <p:nvPr/>
        </p:nvSpPr>
        <p:spPr>
          <a:xfrm>
            <a:off x="10624053" y="4374392"/>
            <a:ext cx="134672" cy="14309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37D4709A-D45A-FC05-D373-07BF4A92D451}"/>
              </a:ext>
            </a:extLst>
          </p:cNvPr>
          <p:cNvCxnSpPr>
            <a:cxnSpLocks/>
          </p:cNvCxnSpPr>
          <p:nvPr/>
        </p:nvCxnSpPr>
        <p:spPr>
          <a:xfrm>
            <a:off x="5553499" y="3829826"/>
            <a:ext cx="276509" cy="10305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0383CA8-ACEB-5328-43D8-793B23ABFADF}"/>
              </a:ext>
            </a:extLst>
          </p:cNvPr>
          <p:cNvCxnSpPr>
            <a:cxnSpLocks/>
          </p:cNvCxnSpPr>
          <p:nvPr/>
        </p:nvCxnSpPr>
        <p:spPr>
          <a:xfrm>
            <a:off x="9365669" y="4185843"/>
            <a:ext cx="817422" cy="48088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CFC67E4-6FE9-C740-623E-E22CC57A5C76}"/>
              </a:ext>
            </a:extLst>
          </p:cNvPr>
          <p:cNvCxnSpPr/>
          <p:nvPr/>
        </p:nvCxnSpPr>
        <p:spPr>
          <a:xfrm>
            <a:off x="984098" y="5266064"/>
            <a:ext cx="1022380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8041FBC-A5A9-54D2-AA0C-C5483C3B1592}"/>
              </a:ext>
            </a:extLst>
          </p:cNvPr>
          <p:cNvSpPr txBox="1"/>
          <p:nvPr/>
        </p:nvSpPr>
        <p:spPr>
          <a:xfrm>
            <a:off x="1130698" y="4956262"/>
            <a:ext cx="104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Arial Nova Cond" panose="020B0506020202020204" pitchFamily="34" charset="0"/>
              </a:rPr>
              <a:t>t = 0</a:t>
            </a:r>
            <a:endParaRPr lang="en-GB" sz="1400" dirty="0">
              <a:latin typeface="Arial Nova Cond" panose="020B0506020202020204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55039CD-F426-69F6-C0B9-44F1D3018CC8}"/>
              </a:ext>
            </a:extLst>
          </p:cNvPr>
          <p:cNvSpPr txBox="1"/>
          <p:nvPr/>
        </p:nvSpPr>
        <p:spPr>
          <a:xfrm>
            <a:off x="5065072" y="4956262"/>
            <a:ext cx="104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Arial Nova Cond" panose="020B0506020202020204" pitchFamily="34" charset="0"/>
              </a:rPr>
              <a:t>t + 1</a:t>
            </a:r>
            <a:endParaRPr lang="en-GB" sz="1400" dirty="0">
              <a:latin typeface="Arial Nova Cond" panose="020B0506020202020204" pitchFamily="34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C37701B-CF3B-6480-1147-A771EE17BAEA}"/>
              </a:ext>
            </a:extLst>
          </p:cNvPr>
          <p:cNvSpPr txBox="1"/>
          <p:nvPr/>
        </p:nvSpPr>
        <p:spPr>
          <a:xfrm>
            <a:off x="9110281" y="4956262"/>
            <a:ext cx="104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Arial Nova Cond" panose="020B0506020202020204" pitchFamily="34" charset="0"/>
              </a:rPr>
              <a:t>t + n</a:t>
            </a:r>
            <a:endParaRPr lang="en-GB" sz="1400" dirty="0">
              <a:latin typeface="Arial Nova Cond" panose="020B0506020202020204" pitchFamily="34" charset="0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20F50A1-5D4C-1E0C-44E7-32B6EC85393A}"/>
              </a:ext>
            </a:extLst>
          </p:cNvPr>
          <p:cNvSpPr txBox="1"/>
          <p:nvPr/>
        </p:nvSpPr>
        <p:spPr>
          <a:xfrm>
            <a:off x="11705871" y="6570214"/>
            <a:ext cx="47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Arial Nova Cond" panose="020B0506020202020204" pitchFamily="34" charset="0"/>
              </a:rPr>
              <a:t>6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\13</a:t>
            </a:r>
            <a:endParaRPr lang="en-GB" sz="1000" dirty="0"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6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4AB35C-EA2D-B008-3BDC-6A591B3E4305}"/>
              </a:ext>
            </a:extLst>
          </p:cNvPr>
          <p:cNvSpPr txBox="1"/>
          <p:nvPr/>
        </p:nvSpPr>
        <p:spPr>
          <a:xfrm>
            <a:off x="415635" y="154767"/>
            <a:ext cx="1122218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600" dirty="0">
                <a:latin typeface="Arial Nova Cond" panose="020B0506020202020204" pitchFamily="34" charset="0"/>
              </a:rPr>
              <a:t>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D10E4A26-4413-9FC3-EB61-328E57948AEC}"/>
                  </a:ext>
                </a:extLst>
              </p:cNvPr>
              <p:cNvSpPr txBox="1"/>
              <p:nvPr/>
            </p:nvSpPr>
            <p:spPr>
              <a:xfrm>
                <a:off x="1329712" y="2934544"/>
                <a:ext cx="1514069" cy="703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D10E4A26-4413-9FC3-EB61-328E57948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712" y="2934544"/>
                <a:ext cx="1514069" cy="7037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C91A6E5-80D1-3C11-E645-0B8CEEAFBBA1}"/>
              </a:ext>
            </a:extLst>
          </p:cNvPr>
          <p:cNvSpPr txBox="1"/>
          <p:nvPr/>
        </p:nvSpPr>
        <p:spPr>
          <a:xfrm>
            <a:off x="764985" y="1290327"/>
            <a:ext cx="2643521" cy="8715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b="1" i="0" dirty="0">
                <a:solidFill>
                  <a:schemeClr val="accent1"/>
                </a:solidFill>
                <a:effectLst/>
                <a:latin typeface="Arial Nova Cond" panose="020B0506020202020204" pitchFamily="34" charset="0"/>
              </a:rPr>
              <a:t>Exit function </a:t>
            </a:r>
          </a:p>
          <a:p>
            <a:pPr algn="ctr">
              <a:lnSpc>
                <a:spcPct val="150000"/>
              </a:lnSpc>
            </a:pPr>
            <a:r>
              <a:rPr lang="en-GB" b="1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must be maximized</a:t>
            </a:r>
            <a:endParaRPr lang="en-GB" b="1" dirty="0">
              <a:latin typeface="Arial Nova Cond" panose="020B0506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BB37B01-0E9E-B69A-85BB-ACF6D3AAE5BB}"/>
              </a:ext>
            </a:extLst>
          </p:cNvPr>
          <p:cNvSpPr txBox="1"/>
          <p:nvPr/>
        </p:nvSpPr>
        <p:spPr>
          <a:xfrm>
            <a:off x="509387" y="4396799"/>
            <a:ext cx="4259798" cy="2118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1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G 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number of groups</a:t>
            </a:r>
            <a:r>
              <a:rPr lang="en-GB" dirty="0">
                <a:solidFill>
                  <a:srgbClr val="000000"/>
                </a:solidFill>
                <a:latin typeface="Arial Nova Cond" panose="020B0506020202020204" pitchFamily="34" charset="0"/>
              </a:rPr>
              <a:t>;</a:t>
            </a:r>
            <a:endParaRPr lang="en-GB" b="0" i="0" dirty="0">
              <a:solidFill>
                <a:srgbClr val="000000"/>
              </a:solidFill>
              <a:effectLst/>
              <a:latin typeface="Arial Nova Cond" panose="020B0506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1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g 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index of the group to which the ant </a:t>
            </a:r>
            <a:r>
              <a:rPr lang="en-GB" b="0" i="1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k 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belongs;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1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k</a:t>
            </a:r>
            <a:r>
              <a:rPr lang="en-GB" b="0" i="1" baseline="-2500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g</a:t>
            </a:r>
            <a:r>
              <a:rPr lang="en-GB" b="0" i="1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 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ant </a:t>
            </a:r>
            <a:r>
              <a:rPr lang="en-GB" b="0" i="1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k 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that belongs to </a:t>
            </a:r>
            <a:r>
              <a:rPr lang="en-GB" b="0" i="1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g 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group;</a:t>
            </a:r>
            <a:endParaRPr lang="en-GB" dirty="0">
              <a:solidFill>
                <a:srgbClr val="000000"/>
              </a:solidFill>
              <a:latin typeface="Arial Nova Cond" panose="020B0506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1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N 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set of ants.</a:t>
            </a:r>
            <a:endParaRPr lang="en-GB" dirty="0">
              <a:latin typeface="Arial Nova Cond" panose="020B0506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DC2D0045-BE21-2BFB-CF0D-8AAAE5F2193D}"/>
                  </a:ext>
                </a:extLst>
              </p:cNvPr>
              <p:cNvSpPr txBox="1"/>
              <p:nvPr/>
            </p:nvSpPr>
            <p:spPr>
              <a:xfrm>
                <a:off x="7607903" y="2827182"/>
                <a:ext cx="2607573" cy="778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DC2D0045-BE21-2BFB-CF0D-8AAAE5F2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903" y="2827182"/>
                <a:ext cx="2607573" cy="7782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955C6BFF-7580-8402-CC2F-626A4048E301}"/>
              </a:ext>
            </a:extLst>
          </p:cNvPr>
          <p:cNvSpPr txBox="1"/>
          <p:nvPr/>
        </p:nvSpPr>
        <p:spPr>
          <a:xfrm>
            <a:off x="6929377" y="1235754"/>
            <a:ext cx="3964623" cy="8715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b="1" i="0" dirty="0">
                <a:solidFill>
                  <a:schemeClr val="accent1"/>
                </a:solidFill>
                <a:effectLst/>
                <a:latin typeface="Arial Nova Cond" panose="020B0506020202020204" pitchFamily="34" charset="0"/>
              </a:rPr>
              <a:t>Path cost and resolution time functions </a:t>
            </a:r>
            <a:r>
              <a:rPr lang="en-GB" b="1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must be minimized</a:t>
            </a:r>
            <a:endParaRPr lang="en-GB" b="1" dirty="0">
              <a:latin typeface="Arial Nova Cond" panose="020B0506020202020204" pitchFamily="34" charset="0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75A9FC5-F382-BF58-1264-7C8CD343E612}"/>
              </a:ext>
            </a:extLst>
          </p:cNvPr>
          <p:cNvSpPr txBox="1"/>
          <p:nvPr/>
        </p:nvSpPr>
        <p:spPr>
          <a:xfrm>
            <a:off x="6299907" y="4808256"/>
            <a:ext cx="5441820" cy="1702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It can be used also as a time term because </a:t>
            </a:r>
            <a:r>
              <a:rPr lang="en-GB" b="1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each unit of time corresponds to an ant displacement.</a:t>
            </a:r>
            <a:endParaRPr lang="en-GB" dirty="0">
              <a:solidFill>
                <a:srgbClr val="000000"/>
              </a:solidFill>
              <a:latin typeface="Arial Nova Cond" panose="020B0506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the number of nodes visited by an ant corresponds to the resolution time.</a:t>
            </a:r>
            <a:r>
              <a:rPr lang="en-GB" b="1" dirty="0">
                <a:latin typeface="Arial Nova Cond" panose="020B0506020202020204" pitchFamily="34" charset="0"/>
              </a:rPr>
              <a:t> 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1B499E8-98CF-3628-AA5E-BF5284E1FE28}"/>
              </a:ext>
            </a:extLst>
          </p:cNvPr>
          <p:cNvSpPr txBox="1"/>
          <p:nvPr/>
        </p:nvSpPr>
        <p:spPr>
          <a:xfrm>
            <a:off x="9271922" y="4207539"/>
            <a:ext cx="2410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Arial Nova Cond" panose="020B0506020202020204" pitchFamily="34" charset="0"/>
              </a:rPr>
              <a:t>n° </a:t>
            </a:r>
            <a:r>
              <a:rPr lang="en-GB" b="1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steps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 made by ant </a:t>
            </a:r>
            <a:r>
              <a:rPr lang="en-GB" b="0" i="1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k</a:t>
            </a:r>
            <a:endParaRPr lang="en-GB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959FD230-D36E-0D52-4741-CFCA8AF3E3A8}"/>
              </a:ext>
            </a:extLst>
          </p:cNvPr>
          <p:cNvSpPr txBox="1"/>
          <p:nvPr/>
        </p:nvSpPr>
        <p:spPr>
          <a:xfrm>
            <a:off x="6026726" y="4212010"/>
            <a:ext cx="2410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path</a:t>
            </a:r>
            <a:r>
              <a:rPr lang="en-GB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 made by an ant </a:t>
            </a:r>
            <a:r>
              <a:rPr lang="en-GB" b="0" i="1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k</a:t>
            </a:r>
            <a:endParaRPr lang="en-GB" dirty="0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D761B1D8-889A-FB11-3BB3-30FB8703889C}"/>
              </a:ext>
            </a:extLst>
          </p:cNvPr>
          <p:cNvCxnSpPr>
            <a:cxnSpLocks/>
          </p:cNvCxnSpPr>
          <p:nvPr/>
        </p:nvCxnSpPr>
        <p:spPr>
          <a:xfrm flipV="1">
            <a:off x="8078842" y="3538720"/>
            <a:ext cx="538685" cy="579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88B64279-EFCD-7764-74CC-555F304795AC}"/>
              </a:ext>
            </a:extLst>
          </p:cNvPr>
          <p:cNvSpPr txBox="1"/>
          <p:nvPr/>
        </p:nvSpPr>
        <p:spPr>
          <a:xfrm>
            <a:off x="3313433" y="3054352"/>
            <a:ext cx="52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 Nova Cond" panose="020B0506020202020204" pitchFamily="34" charset="0"/>
              </a:rPr>
              <a:t>(4)</a:t>
            </a:r>
            <a:endParaRPr lang="en-GB" dirty="0">
              <a:latin typeface="Arial Nova Cond" panose="020B0506020202020204" pitchFamily="34" charset="0"/>
            </a:endParaRP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5A7F4898-D7BA-D74A-23CD-848CFA3E6587}"/>
              </a:ext>
            </a:extLst>
          </p:cNvPr>
          <p:cNvSpPr txBox="1"/>
          <p:nvPr/>
        </p:nvSpPr>
        <p:spPr>
          <a:xfrm>
            <a:off x="11011665" y="2961802"/>
            <a:ext cx="52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 Nova Cond" panose="020B0506020202020204" pitchFamily="34" charset="0"/>
              </a:rPr>
              <a:t>(5)</a:t>
            </a:r>
            <a:endParaRPr lang="en-GB" dirty="0">
              <a:latin typeface="Arial Nova Cond" panose="020B0506020202020204" pitchFamily="34" charset="0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5AF3911-29A9-899B-CE90-A42DD3E00D9F}"/>
              </a:ext>
            </a:extLst>
          </p:cNvPr>
          <p:cNvSpPr txBox="1"/>
          <p:nvPr/>
        </p:nvSpPr>
        <p:spPr>
          <a:xfrm>
            <a:off x="450272" y="758901"/>
            <a:ext cx="11291455" cy="456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dirty="0">
                <a:latin typeface="Arial Nova Cond" panose="020B0506020202020204" pitchFamily="34" charset="0"/>
              </a:rPr>
              <a:t>Good evaluation metrics are: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807BB96-DCE8-A421-01FB-D8A61E2B8466}"/>
              </a:ext>
            </a:extLst>
          </p:cNvPr>
          <p:cNvSpPr/>
          <p:nvPr/>
        </p:nvSpPr>
        <p:spPr>
          <a:xfrm>
            <a:off x="8409709" y="2934544"/>
            <a:ext cx="1122218" cy="60417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9B24686C-78A0-F0B8-258D-6641B6A0936A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81520" y="3606822"/>
            <a:ext cx="595748" cy="600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ttangolo 44">
            <a:extLst>
              <a:ext uri="{FF2B5EF4-FFF2-40B4-BE49-F238E27FC236}">
                <a16:creationId xmlns:a16="http://schemas.microsoft.com/office/drawing/2014/main" id="{EACACDC0-99E5-953A-5A46-DB0EA3E21560}"/>
              </a:ext>
            </a:extLst>
          </p:cNvPr>
          <p:cNvSpPr/>
          <p:nvPr/>
        </p:nvSpPr>
        <p:spPr>
          <a:xfrm>
            <a:off x="9725442" y="2955772"/>
            <a:ext cx="526473" cy="60417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D37B90C-18D4-28FF-CFA1-7C2732B3E1E9}"/>
              </a:ext>
            </a:extLst>
          </p:cNvPr>
          <p:cNvSpPr txBox="1"/>
          <p:nvPr/>
        </p:nvSpPr>
        <p:spPr>
          <a:xfrm>
            <a:off x="11705871" y="6570214"/>
            <a:ext cx="47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Arial Nova Cond" panose="020B0506020202020204" pitchFamily="34" charset="0"/>
              </a:rPr>
              <a:t>7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Arial Nova Cond" panose="020B0506020202020204" pitchFamily="34" charset="0"/>
              </a:rPr>
              <a:t>\13</a:t>
            </a:r>
            <a:endParaRPr lang="en-GB" sz="1000" dirty="0"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19397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i">
  <a:themeElements>
    <a:clrScheme name="Dividend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i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i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TM03457464[[fn=Dividendi]]</Template>
  <TotalTime>3660</TotalTime>
  <Words>1985</Words>
  <Application>Microsoft Office PowerPoint</Application>
  <PresentationFormat>Widescreen</PresentationFormat>
  <Paragraphs>236</Paragraphs>
  <Slides>16</Slides>
  <Notes>8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6" baseType="lpstr">
      <vt:lpstr>Arial</vt:lpstr>
      <vt:lpstr>Arial Nova Cond</vt:lpstr>
      <vt:lpstr>Bahnschrift</vt:lpstr>
      <vt:lpstr>Calibri</vt:lpstr>
      <vt:lpstr>Cambria Math</vt:lpstr>
      <vt:lpstr>Gill Sans MT</vt:lpstr>
      <vt:lpstr>SFBX0900</vt:lpstr>
      <vt:lpstr>SFRM0900</vt:lpstr>
      <vt:lpstr>Wingdings 2</vt:lpstr>
      <vt:lpstr>Dividendi</vt:lpstr>
      <vt:lpstr>How a different ant behavior  affects on the performances  of the whole colony</vt:lpstr>
      <vt:lpstr>TALK OUTILE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a different ant behavior  affects on the performances  of the whole colony</dc:title>
  <dc:creator>Carolina Crespi</dc:creator>
  <cp:lastModifiedBy>Carolina Crespi</cp:lastModifiedBy>
  <cp:revision>51</cp:revision>
  <dcterms:created xsi:type="dcterms:W3CDTF">2022-06-27T12:42:59Z</dcterms:created>
  <dcterms:modified xsi:type="dcterms:W3CDTF">2022-07-10T10:45:19Z</dcterms:modified>
</cp:coreProperties>
</file>